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258" r:id="rId31"/>
    <p:sldId id="257" r:id="rId32"/>
    <p:sldId id="329" r:id="rId33"/>
    <p:sldId id="259" r:id="rId34"/>
    <p:sldId id="271" r:id="rId35"/>
    <p:sldId id="272" r:id="rId36"/>
    <p:sldId id="273" r:id="rId37"/>
    <p:sldId id="274" r:id="rId38"/>
    <p:sldId id="275" r:id="rId39"/>
    <p:sldId id="276" r:id="rId40"/>
    <p:sldId id="278" r:id="rId41"/>
    <p:sldId id="330" r:id="rId42"/>
    <p:sldId id="277" r:id="rId43"/>
    <p:sldId id="279" r:id="rId44"/>
    <p:sldId id="260" r:id="rId45"/>
    <p:sldId id="261" r:id="rId46"/>
    <p:sldId id="331" r:id="rId47"/>
    <p:sldId id="328" r:id="rId48"/>
    <p:sldId id="262" r:id="rId49"/>
    <p:sldId id="263" r:id="rId50"/>
    <p:sldId id="264" r:id="rId51"/>
    <p:sldId id="265" r:id="rId52"/>
    <p:sldId id="266" r:id="rId53"/>
    <p:sldId id="267" r:id="rId54"/>
    <p:sldId id="268" r:id="rId55"/>
    <p:sldId id="269" r:id="rId56"/>
    <p:sldId id="270" r:id="rId57"/>
    <p:sldId id="280" r:id="rId58"/>
    <p:sldId id="312" r:id="rId59"/>
    <p:sldId id="281" r:id="rId60"/>
    <p:sldId id="332" r:id="rId61"/>
    <p:sldId id="282" r:id="rId62"/>
    <p:sldId id="283" r:id="rId63"/>
    <p:sldId id="284" r:id="rId64"/>
    <p:sldId id="313" r:id="rId65"/>
    <p:sldId id="333" r:id="rId66"/>
    <p:sldId id="285" r:id="rId67"/>
    <p:sldId id="286" r:id="rId68"/>
    <p:sldId id="334" r:id="rId69"/>
    <p:sldId id="287" r:id="rId70"/>
    <p:sldId id="288" r:id="rId71"/>
    <p:sldId id="289" r:id="rId72"/>
    <p:sldId id="290" r:id="rId73"/>
    <p:sldId id="335" r:id="rId74"/>
    <p:sldId id="291" r:id="rId75"/>
    <p:sldId id="292" r:id="rId76"/>
    <p:sldId id="293" r:id="rId77"/>
    <p:sldId id="294" r:id="rId78"/>
    <p:sldId id="336" r:id="rId79"/>
    <p:sldId id="295" r:id="rId80"/>
    <p:sldId id="296" r:id="rId81"/>
    <p:sldId id="297" r:id="rId82"/>
    <p:sldId id="298" r:id="rId83"/>
    <p:sldId id="337" r:id="rId84"/>
    <p:sldId id="299" r:id="rId85"/>
    <p:sldId id="300" r:id="rId86"/>
    <p:sldId id="301" r:id="rId87"/>
    <p:sldId id="302" r:id="rId88"/>
    <p:sldId id="303" r:id="rId89"/>
    <p:sldId id="304" r:id="rId90"/>
    <p:sldId id="305" r:id="rId91"/>
    <p:sldId id="306" r:id="rId92"/>
    <p:sldId id="307"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52" autoAdjust="0"/>
    <p:restoredTop sz="94660"/>
  </p:normalViewPr>
  <p:slideViewPr>
    <p:cSldViewPr snapToGrid="0">
      <p:cViewPr>
        <p:scale>
          <a:sx n="75" d="100"/>
          <a:sy n="75" d="100"/>
        </p:scale>
        <p:origin x="270" y="17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1D4B197-AA6B-4CE9-9682-CA5CD2B40990}"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9E865-E845-4565-8108-585DE03D28B0}" type="slidenum">
              <a:rPr lang="en-US" smtClean="0"/>
              <a:t>‹Nº›</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928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1D4B197-AA6B-4CE9-9682-CA5CD2B40990}"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9E865-E845-4565-8108-585DE03D28B0}" type="slidenum">
              <a:rPr lang="en-US" smtClean="0"/>
              <a:t>‹Nº›</a:t>
            </a:fld>
            <a:endParaRPr lang="en-US"/>
          </a:p>
        </p:txBody>
      </p:sp>
    </p:spTree>
    <p:extLst>
      <p:ext uri="{BB962C8B-B14F-4D97-AF65-F5344CB8AC3E}">
        <p14:creationId xmlns:p14="http://schemas.microsoft.com/office/powerpoint/2010/main" val="2641304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1D4B197-AA6B-4CE9-9682-CA5CD2B40990}"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9E865-E845-4565-8108-585DE03D28B0}" type="slidenum">
              <a:rPr lang="en-US" smtClean="0"/>
              <a:t>‹Nº›</a:t>
            </a:fld>
            <a:endParaRPr lang="en-US"/>
          </a:p>
        </p:txBody>
      </p:sp>
    </p:spTree>
    <p:extLst>
      <p:ext uri="{BB962C8B-B14F-4D97-AF65-F5344CB8AC3E}">
        <p14:creationId xmlns:p14="http://schemas.microsoft.com/office/powerpoint/2010/main" val="487893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1D4B197-AA6B-4CE9-9682-CA5CD2B40990}"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9E865-E845-4565-8108-585DE03D28B0}" type="slidenum">
              <a:rPr lang="en-US" smtClean="0"/>
              <a:t>‹Nº›</a:t>
            </a:fld>
            <a:endParaRPr lang="en-US"/>
          </a:p>
        </p:txBody>
      </p:sp>
    </p:spTree>
    <p:extLst>
      <p:ext uri="{BB962C8B-B14F-4D97-AF65-F5344CB8AC3E}">
        <p14:creationId xmlns:p14="http://schemas.microsoft.com/office/powerpoint/2010/main" val="123544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1D4B197-AA6B-4CE9-9682-CA5CD2B40990}"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9E865-E845-4565-8108-585DE03D28B0}" type="slidenum">
              <a:rPr lang="en-US" smtClean="0"/>
              <a:t>‹Nº›</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577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1D4B197-AA6B-4CE9-9682-CA5CD2B40990}"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9E865-E845-4565-8108-585DE03D28B0}" type="slidenum">
              <a:rPr lang="en-US" smtClean="0"/>
              <a:t>‹Nº›</a:t>
            </a:fld>
            <a:endParaRPr lang="en-US"/>
          </a:p>
        </p:txBody>
      </p:sp>
    </p:spTree>
    <p:extLst>
      <p:ext uri="{BB962C8B-B14F-4D97-AF65-F5344CB8AC3E}">
        <p14:creationId xmlns:p14="http://schemas.microsoft.com/office/powerpoint/2010/main" val="1381067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1D4B197-AA6B-4CE9-9682-CA5CD2B40990}" type="datetimeFigureOut">
              <a:rPr lang="en-US" smtClean="0"/>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09E865-E845-4565-8108-585DE03D28B0}" type="slidenum">
              <a:rPr lang="en-US" smtClean="0"/>
              <a:t>‹Nº›</a:t>
            </a:fld>
            <a:endParaRPr lang="en-US"/>
          </a:p>
        </p:txBody>
      </p:sp>
    </p:spTree>
    <p:extLst>
      <p:ext uri="{BB962C8B-B14F-4D97-AF65-F5344CB8AC3E}">
        <p14:creationId xmlns:p14="http://schemas.microsoft.com/office/powerpoint/2010/main" val="73707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1D4B197-AA6B-4CE9-9682-CA5CD2B40990}" type="datetimeFigureOut">
              <a:rPr lang="en-US" smtClean="0"/>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09E865-E845-4565-8108-585DE03D28B0}" type="slidenum">
              <a:rPr lang="en-US" smtClean="0"/>
              <a:t>‹Nº›</a:t>
            </a:fld>
            <a:endParaRPr lang="en-US"/>
          </a:p>
        </p:txBody>
      </p:sp>
    </p:spTree>
    <p:extLst>
      <p:ext uri="{BB962C8B-B14F-4D97-AF65-F5344CB8AC3E}">
        <p14:creationId xmlns:p14="http://schemas.microsoft.com/office/powerpoint/2010/main" val="417550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D4B197-AA6B-4CE9-9682-CA5CD2B40990}" type="datetimeFigureOut">
              <a:rPr lang="en-US" smtClean="0"/>
              <a:t>4/5/2025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F09E865-E845-4565-8108-585DE03D28B0}" type="slidenum">
              <a:rPr lang="en-US" smtClean="0"/>
              <a:t>‹Nº›</a:t>
            </a:fld>
            <a:endParaRPr lang="en-US"/>
          </a:p>
        </p:txBody>
      </p:sp>
    </p:spTree>
    <p:extLst>
      <p:ext uri="{BB962C8B-B14F-4D97-AF65-F5344CB8AC3E}">
        <p14:creationId xmlns:p14="http://schemas.microsoft.com/office/powerpoint/2010/main" val="3880157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D4B197-AA6B-4CE9-9682-CA5CD2B40990}" type="datetimeFigureOut">
              <a:rPr lang="en-US" smtClean="0"/>
              <a:t>4/5/2025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F09E865-E845-4565-8108-585DE03D28B0}" type="slidenum">
              <a:rPr lang="en-US" smtClean="0"/>
              <a:t>‹Nº›</a:t>
            </a:fld>
            <a:endParaRPr lang="en-US"/>
          </a:p>
        </p:txBody>
      </p:sp>
    </p:spTree>
    <p:extLst>
      <p:ext uri="{BB962C8B-B14F-4D97-AF65-F5344CB8AC3E}">
        <p14:creationId xmlns:p14="http://schemas.microsoft.com/office/powerpoint/2010/main" val="3986381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1D4B197-AA6B-4CE9-9682-CA5CD2B40990}"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9E865-E845-4565-8108-585DE03D28B0}" type="slidenum">
              <a:rPr lang="en-US" smtClean="0"/>
              <a:t>‹Nº›</a:t>
            </a:fld>
            <a:endParaRPr lang="en-US"/>
          </a:p>
        </p:txBody>
      </p:sp>
    </p:spTree>
    <p:extLst>
      <p:ext uri="{BB962C8B-B14F-4D97-AF65-F5344CB8AC3E}">
        <p14:creationId xmlns:p14="http://schemas.microsoft.com/office/powerpoint/2010/main" val="2254387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1D4B197-AA6B-4CE9-9682-CA5CD2B40990}" type="datetimeFigureOut">
              <a:rPr lang="en-US" smtClean="0"/>
              <a:t>4/5/2025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09E865-E845-4565-8108-585DE03D28B0}" type="slidenum">
              <a:rPr lang="en-US" smtClean="0"/>
              <a:t>‹Nº›</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00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SakariJG/devops-presentac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2FBEFB-A8C0-76B6-4865-449C70984791}"/>
              </a:ext>
            </a:extLst>
          </p:cNvPr>
          <p:cNvSpPr>
            <a:spLocks noGrp="1"/>
          </p:cNvSpPr>
          <p:nvPr>
            <p:ph type="ctrTitle"/>
          </p:nvPr>
        </p:nvSpPr>
        <p:spPr/>
        <p:txBody>
          <a:bodyPr/>
          <a:lstStyle/>
          <a:p>
            <a:r>
              <a:rPr lang="es-MX" dirty="0"/>
              <a:t>Avance de Proyecto </a:t>
            </a:r>
            <a:endParaRPr lang="en-US" dirty="0"/>
          </a:p>
        </p:txBody>
      </p:sp>
      <p:sp>
        <p:nvSpPr>
          <p:cNvPr id="3" name="Subtítulo 2">
            <a:extLst>
              <a:ext uri="{FF2B5EF4-FFF2-40B4-BE49-F238E27FC236}">
                <a16:creationId xmlns:a16="http://schemas.microsoft.com/office/drawing/2014/main" id="{45C28DC1-B038-0B58-BC6E-58FABD065018}"/>
              </a:ext>
            </a:extLst>
          </p:cNvPr>
          <p:cNvSpPr>
            <a:spLocks noGrp="1"/>
          </p:cNvSpPr>
          <p:nvPr>
            <p:ph type="subTitle" idx="1"/>
          </p:nvPr>
        </p:nvSpPr>
        <p:spPr/>
        <p:txBody>
          <a:bodyPr/>
          <a:lstStyle/>
          <a:p>
            <a:r>
              <a:rPr lang="es-MX" dirty="0"/>
              <a:t>Diego Valdez Millares 2979458</a:t>
            </a:r>
          </a:p>
          <a:p>
            <a:r>
              <a:rPr lang="es-MX" dirty="0"/>
              <a:t>Ignacio Gabriel </a:t>
            </a:r>
            <a:r>
              <a:rPr lang="es-MX" dirty="0" err="1"/>
              <a:t>Gomez</a:t>
            </a:r>
            <a:r>
              <a:rPr lang="es-MX" dirty="0"/>
              <a:t> 3103941</a:t>
            </a:r>
            <a:endParaRPr lang="en-US" dirty="0"/>
          </a:p>
        </p:txBody>
      </p:sp>
    </p:spTree>
    <p:extLst>
      <p:ext uri="{BB962C8B-B14F-4D97-AF65-F5344CB8AC3E}">
        <p14:creationId xmlns:p14="http://schemas.microsoft.com/office/powerpoint/2010/main" val="3028464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57" name="Rectangle 2056">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059" name="Straight Connector 2058">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Un vistazo rápido a CodePipeline - AWS CodePipeline">
            <a:extLst>
              <a:ext uri="{FF2B5EF4-FFF2-40B4-BE49-F238E27FC236}">
                <a16:creationId xmlns:a16="http://schemas.microsoft.com/office/drawing/2014/main" id="{339550F3-C505-D7B6-6F57-68AF7E6C5DEE}"/>
              </a:ext>
            </a:extLst>
          </p:cNvPr>
          <p:cNvPicPr>
            <a:picLocks noGrp="1" noChangeAspect="1" noChangeArrowheads="1"/>
          </p:cNvPicPr>
          <p:nvPr>
            <p:ph idx="1"/>
          </p:nvPr>
        </p:nvPicPr>
        <p:blipFill>
          <a:blip r:embed="rId2">
            <a:alphaModFix amt="35000"/>
            <a:extLst>
              <a:ext uri="{28A0092B-C50C-407E-A947-70E740481C1C}">
                <a14:useLocalDpi xmlns:a14="http://schemas.microsoft.com/office/drawing/2010/main" val="0"/>
              </a:ext>
            </a:extLst>
          </a:blip>
          <a:srcRect l="6969" r="903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095A7D2-4AAF-3A7F-61D4-CD02762DF399}"/>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Optimización de despliegues con AWS CodePipeline</a:t>
            </a:r>
          </a:p>
        </p:txBody>
      </p:sp>
      <p:cxnSp>
        <p:nvCxnSpPr>
          <p:cNvPr id="2061" name="Straight Connector 2060">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63" name="Rectangle 2062">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65" name="Rectangle 2064">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918267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6E6FF-0068-6941-195E-2D475B35198B}"/>
              </a:ext>
            </a:extLst>
          </p:cNvPr>
          <p:cNvSpPr>
            <a:spLocks noGrp="1"/>
          </p:cNvSpPr>
          <p:nvPr>
            <p:ph type="title"/>
          </p:nvPr>
        </p:nvSpPr>
        <p:spPr/>
        <p:txBody>
          <a:bodyPr/>
          <a:lstStyle/>
          <a:p>
            <a:r>
              <a:rPr lang="es-MX" dirty="0"/>
              <a:t>Optimización de despliegues con AWS </a:t>
            </a:r>
            <a:r>
              <a:rPr lang="es-MX" dirty="0" err="1"/>
              <a:t>CodePipeline</a:t>
            </a:r>
            <a:endParaRPr lang="en-US" dirty="0"/>
          </a:p>
        </p:txBody>
      </p:sp>
      <p:sp>
        <p:nvSpPr>
          <p:cNvPr id="3" name="Marcador de contenido 2">
            <a:extLst>
              <a:ext uri="{FF2B5EF4-FFF2-40B4-BE49-F238E27FC236}">
                <a16:creationId xmlns:a16="http://schemas.microsoft.com/office/drawing/2014/main" id="{797B97E4-0111-E0F9-9957-B03E06F1A6C2}"/>
              </a:ext>
            </a:extLst>
          </p:cNvPr>
          <p:cNvSpPr>
            <a:spLocks noGrp="1"/>
          </p:cNvSpPr>
          <p:nvPr>
            <p:ph idx="1"/>
          </p:nvPr>
        </p:nvSpPr>
        <p:spPr/>
        <p:txBody>
          <a:bodyPr/>
          <a:lstStyle/>
          <a:p>
            <a:r>
              <a:rPr lang="es-MX" dirty="0" err="1"/>
              <a:t>CodePipeline</a:t>
            </a:r>
            <a:r>
              <a:rPr lang="es-MX" dirty="0"/>
              <a:t> de AWS automatiza el proceso de compilación e implementación del código.</a:t>
            </a:r>
          </a:p>
          <a:p>
            <a:r>
              <a:rPr lang="es-MX" dirty="0"/>
              <a:t>Se integra con servicios como GitHub y </a:t>
            </a:r>
            <a:r>
              <a:rPr lang="es-MX" dirty="0" err="1"/>
              <a:t>Elastic</a:t>
            </a:r>
            <a:r>
              <a:rPr lang="es-MX" dirty="0"/>
              <a:t> </a:t>
            </a:r>
            <a:r>
              <a:rPr lang="es-MX" dirty="0" err="1"/>
              <a:t>Beanstalk</a:t>
            </a:r>
            <a:r>
              <a:rPr lang="es-MX" dirty="0"/>
              <a:t>.</a:t>
            </a:r>
          </a:p>
          <a:p>
            <a:r>
              <a:rPr lang="es-MX" dirty="0"/>
              <a:t>Cada cambio que es aprobado se despliega automáticamente.</a:t>
            </a:r>
          </a:p>
          <a:p>
            <a:r>
              <a:rPr lang="es-MX" dirty="0"/>
              <a:t>Reduce el tiempo de entrega y reduce la intervención manual.</a:t>
            </a:r>
          </a:p>
        </p:txBody>
      </p:sp>
    </p:spTree>
    <p:extLst>
      <p:ext uri="{BB962C8B-B14F-4D97-AF65-F5344CB8AC3E}">
        <p14:creationId xmlns:p14="http://schemas.microsoft.com/office/powerpoint/2010/main" val="83084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Tubos de ensayo con un tubo de ensayo naranja con gotas">
            <a:extLst>
              <a:ext uri="{FF2B5EF4-FFF2-40B4-BE49-F238E27FC236}">
                <a16:creationId xmlns:a16="http://schemas.microsoft.com/office/drawing/2014/main" id="{452EDF0B-C5A7-EBD3-A433-763175197BE4}"/>
              </a:ext>
            </a:extLst>
          </p:cNvPr>
          <p:cNvPicPr>
            <a:picLocks noChangeAspect="1"/>
          </p:cNvPicPr>
          <p:nvPr/>
        </p:nvPicPr>
        <p:blipFill>
          <a:blip r:embed="rId2">
            <a:alphaModFix amt="35000"/>
          </a:blip>
          <a:srcRect t="9108" b="847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C0B8B9B1-F158-436B-9498-D22DD97508A9}"/>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Pruebas Automatizadas para Mayor Confiabilidad</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220274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E9D8A2-EFDA-40E4-E552-ED17D0E816CA}"/>
              </a:ext>
            </a:extLst>
          </p:cNvPr>
          <p:cNvSpPr>
            <a:spLocks noGrp="1"/>
          </p:cNvSpPr>
          <p:nvPr>
            <p:ph type="title"/>
          </p:nvPr>
        </p:nvSpPr>
        <p:spPr/>
        <p:txBody>
          <a:bodyPr/>
          <a:lstStyle/>
          <a:p>
            <a:r>
              <a:rPr lang="es-MX" dirty="0"/>
              <a:t>Estabilidad Mediante Pruebas Automatizadas</a:t>
            </a:r>
            <a:endParaRPr lang="en-US" dirty="0"/>
          </a:p>
        </p:txBody>
      </p:sp>
      <p:sp>
        <p:nvSpPr>
          <p:cNvPr id="3" name="Marcador de contenido 2">
            <a:extLst>
              <a:ext uri="{FF2B5EF4-FFF2-40B4-BE49-F238E27FC236}">
                <a16:creationId xmlns:a16="http://schemas.microsoft.com/office/drawing/2014/main" id="{8BABEBB6-414B-F088-1C90-9EB6DA23D31A}"/>
              </a:ext>
            </a:extLst>
          </p:cNvPr>
          <p:cNvSpPr>
            <a:spLocks noGrp="1"/>
          </p:cNvSpPr>
          <p:nvPr>
            <p:ph idx="1"/>
          </p:nvPr>
        </p:nvSpPr>
        <p:spPr/>
        <p:txBody>
          <a:bodyPr/>
          <a:lstStyle/>
          <a:p>
            <a:r>
              <a:rPr lang="es-MX" dirty="0"/>
              <a:t>Las pruebas automatizadas se encargan de validar continuamente el cumplimiento de los requisitos técnicos del código.</a:t>
            </a:r>
          </a:p>
          <a:p>
            <a:r>
              <a:rPr lang="es-MX" dirty="0"/>
              <a:t>Se ejecutan en cualquier cambio realizado en el código para evitar la introducción de errores.</a:t>
            </a:r>
          </a:p>
          <a:p>
            <a:r>
              <a:rPr lang="es-MX" dirty="0"/>
              <a:t>Incluye ventajas clave como la reducción de errores y mayor confianza en cada despliegue.</a:t>
            </a:r>
            <a:endParaRPr lang="en-US" dirty="0"/>
          </a:p>
        </p:txBody>
      </p:sp>
    </p:spTree>
    <p:extLst>
      <p:ext uri="{BB962C8B-B14F-4D97-AF65-F5344CB8AC3E}">
        <p14:creationId xmlns:p14="http://schemas.microsoft.com/office/powerpoint/2010/main" val="209537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D4EECCF-0C58-389D-5AD1-EB6A632D609B}"/>
              </a:ext>
            </a:extLst>
          </p:cNvPr>
          <p:cNvPicPr>
            <a:picLocks noChangeAspect="1"/>
          </p:cNvPicPr>
          <p:nvPr/>
        </p:nvPicPr>
        <p:blipFill>
          <a:blip r:embed="rId2">
            <a:alphaModFix amt="35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6450F2B-79C9-1C55-1670-1788485C9411}"/>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Alertas en CloudWatch para Respuesta Rápida</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1049013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B6513E-534D-7026-29D9-87128425C2E8}"/>
              </a:ext>
            </a:extLst>
          </p:cNvPr>
          <p:cNvSpPr>
            <a:spLocks noGrp="1"/>
          </p:cNvSpPr>
          <p:nvPr>
            <p:ph type="title"/>
          </p:nvPr>
        </p:nvSpPr>
        <p:spPr/>
        <p:txBody>
          <a:bodyPr/>
          <a:lstStyle/>
          <a:p>
            <a:r>
              <a:rPr lang="es-ES" dirty="0"/>
              <a:t>Monitoreo y Alertas con </a:t>
            </a:r>
            <a:r>
              <a:rPr lang="es-ES" dirty="0" err="1"/>
              <a:t>CloudWatch</a:t>
            </a:r>
            <a:endParaRPr lang="en-US" dirty="0"/>
          </a:p>
        </p:txBody>
      </p:sp>
      <p:sp>
        <p:nvSpPr>
          <p:cNvPr id="3" name="Marcador de contenido 2">
            <a:extLst>
              <a:ext uri="{FF2B5EF4-FFF2-40B4-BE49-F238E27FC236}">
                <a16:creationId xmlns:a16="http://schemas.microsoft.com/office/drawing/2014/main" id="{EC88A6F7-077C-69F9-C3FC-076018C0DC07}"/>
              </a:ext>
            </a:extLst>
          </p:cNvPr>
          <p:cNvSpPr>
            <a:spLocks noGrp="1"/>
          </p:cNvSpPr>
          <p:nvPr>
            <p:ph idx="1"/>
          </p:nvPr>
        </p:nvSpPr>
        <p:spPr/>
        <p:txBody>
          <a:bodyPr/>
          <a:lstStyle/>
          <a:p>
            <a:r>
              <a:rPr lang="es-MX" dirty="0"/>
              <a:t>Como se mencionó, </a:t>
            </a:r>
            <a:r>
              <a:rPr lang="es-MX" dirty="0" err="1"/>
              <a:t>CloudWatch</a:t>
            </a:r>
            <a:r>
              <a:rPr lang="es-MX" dirty="0"/>
              <a:t> permite ver diferentes métricas, esto permite configurar alarmas basadas en las métricas mostradas. Ejemplo es si la utilización del CPU sube arriba del 80% una alarma será mandada. Esto se puede integrar por medio de avisos por correo electrónico, SMS o AWS Lambda para respuestas automatizadas.</a:t>
            </a:r>
            <a:endParaRPr lang="en-US" dirty="0"/>
          </a:p>
        </p:txBody>
      </p:sp>
    </p:spTree>
    <p:extLst>
      <p:ext uri="{BB962C8B-B14F-4D97-AF65-F5344CB8AC3E}">
        <p14:creationId xmlns:p14="http://schemas.microsoft.com/office/powerpoint/2010/main" val="1835408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53" name="Rectangle 61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6155" name="Straight Connector 61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157" name="Rectangle 615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21CD81-FA86-06DF-AC81-3E897BB47A1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600">
                <a:solidFill>
                  <a:schemeClr val="tx1">
                    <a:lumMod val="85000"/>
                    <a:lumOff val="15000"/>
                  </a:schemeClr>
                </a:solidFill>
              </a:rPr>
              <a:t>Repositorio de GitHub</a:t>
            </a:r>
          </a:p>
        </p:txBody>
      </p:sp>
      <p:pic>
        <p:nvPicPr>
          <p:cNvPr id="6146" name="Picture 2" descr="Qué es GitHub y por qué es útil en la actualidad 💻 | HACK A BOSS">
            <a:extLst>
              <a:ext uri="{FF2B5EF4-FFF2-40B4-BE49-F238E27FC236}">
                <a16:creationId xmlns:a16="http://schemas.microsoft.com/office/drawing/2014/main" id="{42917A93-F50A-B853-C366-34B96B173A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3999" y="867276"/>
            <a:ext cx="6912217" cy="4599766"/>
          </a:xfrm>
          <a:prstGeom prst="rect">
            <a:avLst/>
          </a:prstGeom>
          <a:noFill/>
          <a:extLst>
            <a:ext uri="{909E8E84-426E-40DD-AFC4-6F175D3DCCD1}">
              <a14:hiddenFill xmlns:a14="http://schemas.microsoft.com/office/drawing/2010/main">
                <a:solidFill>
                  <a:srgbClr val="FFFFFF"/>
                </a:solidFill>
              </a14:hiddenFill>
            </a:ext>
          </a:extLst>
        </p:spPr>
      </p:pic>
      <p:cxnSp>
        <p:nvCxnSpPr>
          <p:cNvPr id="6159" name="Straight Connector 615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61" name="Rectangle 616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63" name="Rectangle 616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1656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41C01-3370-278E-C5EB-46AD4CBB992D}"/>
              </a:ext>
            </a:extLst>
          </p:cNvPr>
          <p:cNvSpPr>
            <a:spLocks noGrp="1"/>
          </p:cNvSpPr>
          <p:nvPr>
            <p:ph type="title"/>
          </p:nvPr>
        </p:nvSpPr>
        <p:spPr/>
        <p:txBody>
          <a:bodyPr/>
          <a:lstStyle/>
          <a:p>
            <a:r>
              <a:rPr lang="es-MX" dirty="0"/>
              <a:t>Creación de Repositorio</a:t>
            </a:r>
            <a:endParaRPr lang="en-US" dirty="0"/>
          </a:p>
        </p:txBody>
      </p:sp>
      <p:pic>
        <p:nvPicPr>
          <p:cNvPr id="5" name="Marcador de contenido 4">
            <a:extLst>
              <a:ext uri="{FF2B5EF4-FFF2-40B4-BE49-F238E27FC236}">
                <a16:creationId xmlns:a16="http://schemas.microsoft.com/office/drawing/2014/main" id="{2DAAC5A5-86FB-DAD1-1A31-20AC5C0CE910}"/>
              </a:ext>
            </a:extLst>
          </p:cNvPr>
          <p:cNvPicPr>
            <a:picLocks noGrp="1" noChangeAspect="1"/>
          </p:cNvPicPr>
          <p:nvPr>
            <p:ph idx="1"/>
          </p:nvPr>
        </p:nvPicPr>
        <p:blipFill>
          <a:blip r:embed="rId2"/>
          <a:stretch>
            <a:fillRect/>
          </a:stretch>
        </p:blipFill>
        <p:spPr>
          <a:xfrm>
            <a:off x="2549320" y="1846263"/>
            <a:ext cx="7153685" cy="4022725"/>
          </a:xfrm>
        </p:spPr>
      </p:pic>
    </p:spTree>
    <p:extLst>
      <p:ext uri="{BB962C8B-B14F-4D97-AF65-F5344CB8AC3E}">
        <p14:creationId xmlns:p14="http://schemas.microsoft.com/office/powerpoint/2010/main" val="4036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55722-7BA6-C545-E3D1-99CD757B7005}"/>
              </a:ext>
            </a:extLst>
          </p:cNvPr>
          <p:cNvSpPr>
            <a:spLocks noGrp="1"/>
          </p:cNvSpPr>
          <p:nvPr>
            <p:ph type="title"/>
          </p:nvPr>
        </p:nvSpPr>
        <p:spPr/>
        <p:txBody>
          <a:bodyPr/>
          <a:lstStyle/>
          <a:p>
            <a:r>
              <a:rPr lang="es-MX" dirty="0"/>
              <a:t>Link de Repositorio</a:t>
            </a:r>
            <a:endParaRPr lang="en-US" dirty="0"/>
          </a:p>
        </p:txBody>
      </p:sp>
      <p:sp>
        <p:nvSpPr>
          <p:cNvPr id="3" name="Marcador de contenido 2">
            <a:extLst>
              <a:ext uri="{FF2B5EF4-FFF2-40B4-BE49-F238E27FC236}">
                <a16:creationId xmlns:a16="http://schemas.microsoft.com/office/drawing/2014/main" id="{411E8DD7-98C6-4DE9-119B-5D698FA2D656}"/>
              </a:ext>
            </a:extLst>
          </p:cNvPr>
          <p:cNvSpPr>
            <a:spLocks noGrp="1"/>
          </p:cNvSpPr>
          <p:nvPr>
            <p:ph idx="1"/>
          </p:nvPr>
        </p:nvSpPr>
        <p:spPr/>
        <p:txBody>
          <a:bodyPr/>
          <a:lstStyle/>
          <a:p>
            <a:r>
              <a:rPr lang="en-US" dirty="0">
                <a:hlinkClick r:id="rId2"/>
              </a:rPr>
              <a:t>https://github.com/SakariJG/devops-presentacion</a:t>
            </a:r>
            <a:endParaRPr lang="en-US" dirty="0"/>
          </a:p>
          <a:p>
            <a:endParaRPr lang="en-US" dirty="0"/>
          </a:p>
          <a:p>
            <a:r>
              <a:rPr lang="en-US" dirty="0"/>
              <a:t>EL REPOSITORIO FUE CREADO DE MANERA PRIVADA PARA LAS PRUEBAS MÁS SE HIZO PÚBLICO PARA SU CORRECTA VISUALIZACIÓN.</a:t>
            </a:r>
          </a:p>
        </p:txBody>
      </p:sp>
    </p:spTree>
    <p:extLst>
      <p:ext uri="{BB962C8B-B14F-4D97-AF65-F5344CB8AC3E}">
        <p14:creationId xmlns:p14="http://schemas.microsoft.com/office/powerpoint/2010/main" val="413700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30936A-A6C7-1998-3B54-66CC63DDE2DA}"/>
              </a:ext>
            </a:extLst>
          </p:cNvPr>
          <p:cNvSpPr>
            <a:spLocks noGrp="1"/>
          </p:cNvSpPr>
          <p:nvPr>
            <p:ph type="title"/>
          </p:nvPr>
        </p:nvSpPr>
        <p:spPr/>
        <p:txBody>
          <a:bodyPr/>
          <a:lstStyle/>
          <a:p>
            <a:r>
              <a:rPr lang="es-MX" dirty="0"/>
              <a:t>Protección de Ramas</a:t>
            </a:r>
            <a:endParaRPr lang="en-US" dirty="0"/>
          </a:p>
        </p:txBody>
      </p:sp>
      <p:pic>
        <p:nvPicPr>
          <p:cNvPr id="5" name="Marcador de contenido 4">
            <a:extLst>
              <a:ext uri="{FF2B5EF4-FFF2-40B4-BE49-F238E27FC236}">
                <a16:creationId xmlns:a16="http://schemas.microsoft.com/office/drawing/2014/main" id="{00454A1A-3EF4-AB5F-13B7-1E10D5047A2E}"/>
              </a:ext>
            </a:extLst>
          </p:cNvPr>
          <p:cNvPicPr>
            <a:picLocks noGrp="1" noChangeAspect="1"/>
          </p:cNvPicPr>
          <p:nvPr>
            <p:ph idx="1"/>
          </p:nvPr>
        </p:nvPicPr>
        <p:blipFill>
          <a:blip r:embed="rId2"/>
          <a:stretch>
            <a:fillRect/>
          </a:stretch>
        </p:blipFill>
        <p:spPr>
          <a:xfrm>
            <a:off x="2549320" y="1846263"/>
            <a:ext cx="7153685" cy="4022725"/>
          </a:xfrm>
        </p:spPr>
      </p:pic>
    </p:spTree>
    <p:extLst>
      <p:ext uri="{BB962C8B-B14F-4D97-AF65-F5344CB8AC3E}">
        <p14:creationId xmlns:p14="http://schemas.microsoft.com/office/powerpoint/2010/main" val="317633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Mano con lápiz sombreando círculos en una hoja">
            <a:extLst>
              <a:ext uri="{FF2B5EF4-FFF2-40B4-BE49-F238E27FC236}">
                <a16:creationId xmlns:a16="http://schemas.microsoft.com/office/drawing/2014/main" id="{999B10BE-56A5-5AC3-C04D-1DC450BD4511}"/>
              </a:ext>
            </a:extLst>
          </p:cNvPr>
          <p:cNvPicPr>
            <a:picLocks noChangeAspect="1"/>
          </p:cNvPicPr>
          <p:nvPr/>
        </p:nvPicPr>
        <p:blipFill>
          <a:blip r:embed="rId2">
            <a:alphaModFix amt="35000"/>
          </a:blip>
          <a:srcRect t="873" b="256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BFB78F62-0342-EAEF-EA38-7E73A6E2AC15}"/>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Automatización para reducir tareas manuales</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705976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B1FA47-A795-9750-ACE5-229B14D242D6}"/>
              </a:ext>
            </a:extLst>
          </p:cNvPr>
          <p:cNvSpPr>
            <a:spLocks noGrp="1"/>
          </p:cNvSpPr>
          <p:nvPr>
            <p:ph type="title"/>
          </p:nvPr>
        </p:nvSpPr>
        <p:spPr/>
        <p:txBody>
          <a:bodyPr/>
          <a:lstStyle/>
          <a:p>
            <a:r>
              <a:rPr lang="es-MX" dirty="0"/>
              <a:t>Ramas Creadas: </a:t>
            </a:r>
            <a:r>
              <a:rPr lang="es-MX" dirty="0" err="1"/>
              <a:t>develop</a:t>
            </a:r>
            <a:r>
              <a:rPr lang="es-MX" dirty="0"/>
              <a:t> será creada más adelante</a:t>
            </a:r>
            <a:endParaRPr lang="en-US" dirty="0"/>
          </a:p>
        </p:txBody>
      </p:sp>
      <p:pic>
        <p:nvPicPr>
          <p:cNvPr id="5" name="Marcador de contenido 4">
            <a:extLst>
              <a:ext uri="{FF2B5EF4-FFF2-40B4-BE49-F238E27FC236}">
                <a16:creationId xmlns:a16="http://schemas.microsoft.com/office/drawing/2014/main" id="{682922BC-AD13-F5EB-9117-AC563C4155E7}"/>
              </a:ext>
            </a:extLst>
          </p:cNvPr>
          <p:cNvPicPr>
            <a:picLocks noGrp="1" noChangeAspect="1"/>
          </p:cNvPicPr>
          <p:nvPr>
            <p:ph idx="1"/>
          </p:nvPr>
        </p:nvPicPr>
        <p:blipFill>
          <a:blip r:embed="rId2"/>
          <a:stretch>
            <a:fillRect/>
          </a:stretch>
        </p:blipFill>
        <p:spPr>
          <a:xfrm>
            <a:off x="1991736" y="3186019"/>
            <a:ext cx="8268854" cy="1343212"/>
          </a:xfrm>
        </p:spPr>
      </p:pic>
    </p:spTree>
    <p:extLst>
      <p:ext uri="{BB962C8B-B14F-4D97-AF65-F5344CB8AC3E}">
        <p14:creationId xmlns:p14="http://schemas.microsoft.com/office/powerpoint/2010/main" val="548319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CC32A-6133-F506-C231-D64DD33E537F}"/>
              </a:ext>
            </a:extLst>
          </p:cNvPr>
          <p:cNvSpPr>
            <a:spLocks noGrp="1"/>
          </p:cNvSpPr>
          <p:nvPr>
            <p:ph type="title"/>
          </p:nvPr>
        </p:nvSpPr>
        <p:spPr/>
        <p:txBody>
          <a:bodyPr/>
          <a:lstStyle/>
          <a:p>
            <a:r>
              <a:rPr lang="es-MX" dirty="0"/>
              <a:t>Edición de </a:t>
            </a:r>
            <a:r>
              <a:rPr lang="es-MX" dirty="0" err="1"/>
              <a:t>ReadMe</a:t>
            </a:r>
            <a:r>
              <a:rPr lang="es-MX" dirty="0"/>
              <a:t> y .</a:t>
            </a:r>
            <a:r>
              <a:rPr lang="es-MX" dirty="0" err="1"/>
              <a:t>gitignore</a:t>
            </a:r>
            <a:endParaRPr lang="en-US" dirty="0"/>
          </a:p>
        </p:txBody>
      </p:sp>
      <p:pic>
        <p:nvPicPr>
          <p:cNvPr id="5" name="Marcador de contenido 4">
            <a:extLst>
              <a:ext uri="{FF2B5EF4-FFF2-40B4-BE49-F238E27FC236}">
                <a16:creationId xmlns:a16="http://schemas.microsoft.com/office/drawing/2014/main" id="{F265DBC5-EDF9-6555-186D-D61D6D00A03D}"/>
              </a:ext>
            </a:extLst>
          </p:cNvPr>
          <p:cNvPicPr>
            <a:picLocks noGrp="1" noChangeAspect="1"/>
          </p:cNvPicPr>
          <p:nvPr>
            <p:ph idx="1"/>
          </p:nvPr>
        </p:nvPicPr>
        <p:blipFill>
          <a:blip r:embed="rId2"/>
          <a:stretch>
            <a:fillRect/>
          </a:stretch>
        </p:blipFill>
        <p:spPr>
          <a:xfrm>
            <a:off x="1096963" y="1986661"/>
            <a:ext cx="10058400" cy="3741929"/>
          </a:xfrm>
        </p:spPr>
      </p:pic>
    </p:spTree>
    <p:extLst>
      <p:ext uri="{BB962C8B-B14F-4D97-AF65-F5344CB8AC3E}">
        <p14:creationId xmlns:p14="http://schemas.microsoft.com/office/powerpoint/2010/main" val="4139377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27277E-5B35-9686-4F3D-05E7D78B2260}"/>
              </a:ext>
            </a:extLst>
          </p:cNvPr>
          <p:cNvSpPr>
            <a:spLocks noGrp="1"/>
          </p:cNvSpPr>
          <p:nvPr>
            <p:ph type="title"/>
          </p:nvPr>
        </p:nvSpPr>
        <p:spPr/>
        <p:txBody>
          <a:bodyPr/>
          <a:lstStyle/>
          <a:p>
            <a:endParaRPr lang="en-US"/>
          </a:p>
        </p:txBody>
      </p:sp>
      <p:pic>
        <p:nvPicPr>
          <p:cNvPr id="5" name="Marcador de contenido 4">
            <a:extLst>
              <a:ext uri="{FF2B5EF4-FFF2-40B4-BE49-F238E27FC236}">
                <a16:creationId xmlns:a16="http://schemas.microsoft.com/office/drawing/2014/main" id="{5649B44A-83CB-6F87-226F-E30187BA4028}"/>
              </a:ext>
            </a:extLst>
          </p:cNvPr>
          <p:cNvPicPr>
            <a:picLocks noGrp="1" noChangeAspect="1"/>
          </p:cNvPicPr>
          <p:nvPr>
            <p:ph idx="1"/>
          </p:nvPr>
        </p:nvPicPr>
        <p:blipFill>
          <a:blip r:embed="rId2"/>
          <a:stretch>
            <a:fillRect/>
          </a:stretch>
        </p:blipFill>
        <p:spPr>
          <a:xfrm>
            <a:off x="3654036" y="1846263"/>
            <a:ext cx="4944254" cy="4022725"/>
          </a:xfrm>
        </p:spPr>
      </p:pic>
    </p:spTree>
    <p:extLst>
      <p:ext uri="{BB962C8B-B14F-4D97-AF65-F5344CB8AC3E}">
        <p14:creationId xmlns:p14="http://schemas.microsoft.com/office/powerpoint/2010/main" val="4235802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07D966-4181-DEE9-5DED-7D5C316FAC64}"/>
              </a:ext>
            </a:extLst>
          </p:cNvPr>
          <p:cNvSpPr>
            <a:spLocks noGrp="1"/>
          </p:cNvSpPr>
          <p:nvPr>
            <p:ph type="title"/>
          </p:nvPr>
        </p:nvSpPr>
        <p:spPr/>
        <p:txBody>
          <a:bodyPr/>
          <a:lstStyle/>
          <a:p>
            <a:r>
              <a:rPr lang="es-MX" dirty="0"/>
              <a:t>Clonación de Repositorio de Manera Local</a:t>
            </a:r>
            <a:endParaRPr lang="en-US" dirty="0"/>
          </a:p>
        </p:txBody>
      </p:sp>
      <p:pic>
        <p:nvPicPr>
          <p:cNvPr id="5" name="Marcador de contenido 4">
            <a:extLst>
              <a:ext uri="{FF2B5EF4-FFF2-40B4-BE49-F238E27FC236}">
                <a16:creationId xmlns:a16="http://schemas.microsoft.com/office/drawing/2014/main" id="{396F8EEA-F24F-10FD-488D-1C4AECF9C0C1}"/>
              </a:ext>
            </a:extLst>
          </p:cNvPr>
          <p:cNvPicPr>
            <a:picLocks noGrp="1" noChangeAspect="1"/>
          </p:cNvPicPr>
          <p:nvPr>
            <p:ph idx="1"/>
          </p:nvPr>
        </p:nvPicPr>
        <p:blipFill>
          <a:blip r:embed="rId2"/>
          <a:stretch>
            <a:fillRect/>
          </a:stretch>
        </p:blipFill>
        <p:spPr>
          <a:xfrm>
            <a:off x="2546833" y="1846263"/>
            <a:ext cx="7158659" cy="4022725"/>
          </a:xfrm>
        </p:spPr>
      </p:pic>
    </p:spTree>
    <p:extLst>
      <p:ext uri="{BB962C8B-B14F-4D97-AF65-F5344CB8AC3E}">
        <p14:creationId xmlns:p14="http://schemas.microsoft.com/office/powerpoint/2010/main" val="2918424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B8090D-08FF-0B02-7CB5-2C05E2F2773E}"/>
              </a:ext>
            </a:extLst>
          </p:cNvPr>
          <p:cNvSpPr>
            <a:spLocks noGrp="1"/>
          </p:cNvSpPr>
          <p:nvPr>
            <p:ph type="title"/>
          </p:nvPr>
        </p:nvSpPr>
        <p:spPr/>
        <p:txBody>
          <a:bodyPr/>
          <a:lstStyle/>
          <a:p>
            <a:r>
              <a:rPr lang="es-MX" dirty="0"/>
              <a:t>Creación de Rama </a:t>
            </a:r>
            <a:r>
              <a:rPr lang="es-MX" dirty="0" err="1"/>
              <a:t>develop</a:t>
            </a:r>
            <a:endParaRPr lang="en-US" dirty="0"/>
          </a:p>
        </p:txBody>
      </p:sp>
      <p:pic>
        <p:nvPicPr>
          <p:cNvPr id="5" name="Marcador de contenido 4">
            <a:extLst>
              <a:ext uri="{FF2B5EF4-FFF2-40B4-BE49-F238E27FC236}">
                <a16:creationId xmlns:a16="http://schemas.microsoft.com/office/drawing/2014/main" id="{3207E177-A326-12A3-3A11-F1AD1D9268C9}"/>
              </a:ext>
            </a:extLst>
          </p:cNvPr>
          <p:cNvPicPr>
            <a:picLocks noGrp="1" noChangeAspect="1"/>
          </p:cNvPicPr>
          <p:nvPr>
            <p:ph idx="1"/>
          </p:nvPr>
        </p:nvPicPr>
        <p:blipFill>
          <a:blip r:embed="rId2"/>
          <a:stretch>
            <a:fillRect/>
          </a:stretch>
        </p:blipFill>
        <p:spPr>
          <a:xfrm>
            <a:off x="2953895" y="2900229"/>
            <a:ext cx="6344535" cy="1914792"/>
          </a:xfrm>
        </p:spPr>
      </p:pic>
    </p:spTree>
    <p:extLst>
      <p:ext uri="{BB962C8B-B14F-4D97-AF65-F5344CB8AC3E}">
        <p14:creationId xmlns:p14="http://schemas.microsoft.com/office/powerpoint/2010/main" val="3891499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BBEEB1-B544-4561-5D3F-76044C31D9F1}"/>
              </a:ext>
            </a:extLst>
          </p:cNvPr>
          <p:cNvSpPr>
            <a:spLocks noGrp="1"/>
          </p:cNvSpPr>
          <p:nvPr>
            <p:ph type="title"/>
          </p:nvPr>
        </p:nvSpPr>
        <p:spPr/>
        <p:txBody>
          <a:bodyPr/>
          <a:lstStyle/>
          <a:p>
            <a:r>
              <a:rPr lang="es-MX" dirty="0" err="1"/>
              <a:t>Commits</a:t>
            </a:r>
            <a:r>
              <a:rPr lang="es-MX" dirty="0"/>
              <a:t> y </a:t>
            </a:r>
            <a:r>
              <a:rPr lang="es-MX" dirty="0" err="1"/>
              <a:t>Push</a:t>
            </a:r>
            <a:endParaRPr lang="en-US" dirty="0"/>
          </a:p>
        </p:txBody>
      </p:sp>
      <p:pic>
        <p:nvPicPr>
          <p:cNvPr id="5" name="Marcador de contenido 4">
            <a:extLst>
              <a:ext uri="{FF2B5EF4-FFF2-40B4-BE49-F238E27FC236}">
                <a16:creationId xmlns:a16="http://schemas.microsoft.com/office/drawing/2014/main" id="{83526246-7BE7-64D7-1A74-060245E7F6FC}"/>
              </a:ext>
            </a:extLst>
          </p:cNvPr>
          <p:cNvPicPr>
            <a:picLocks noGrp="1" noChangeAspect="1"/>
          </p:cNvPicPr>
          <p:nvPr>
            <p:ph idx="1"/>
          </p:nvPr>
        </p:nvPicPr>
        <p:blipFill>
          <a:blip r:embed="rId2"/>
          <a:stretch>
            <a:fillRect/>
          </a:stretch>
        </p:blipFill>
        <p:spPr>
          <a:xfrm>
            <a:off x="1524333" y="1871663"/>
            <a:ext cx="7044660" cy="4022725"/>
          </a:xfrm>
        </p:spPr>
      </p:pic>
    </p:spTree>
    <p:extLst>
      <p:ext uri="{BB962C8B-B14F-4D97-AF65-F5344CB8AC3E}">
        <p14:creationId xmlns:p14="http://schemas.microsoft.com/office/powerpoint/2010/main" val="4199916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15B1D0-9817-B65C-0483-E16DFB55BEC8}"/>
              </a:ext>
            </a:extLst>
          </p:cNvPr>
          <p:cNvSpPr>
            <a:spLocks noGrp="1"/>
          </p:cNvSpPr>
          <p:nvPr>
            <p:ph type="title"/>
          </p:nvPr>
        </p:nvSpPr>
        <p:spPr/>
        <p:txBody>
          <a:bodyPr/>
          <a:lstStyle/>
          <a:p>
            <a:r>
              <a:rPr lang="es-MX" dirty="0"/>
              <a:t>Prueba de comparación de </a:t>
            </a:r>
            <a:r>
              <a:rPr lang="es-MX" dirty="0" err="1"/>
              <a:t>Pull</a:t>
            </a:r>
            <a:r>
              <a:rPr lang="es-MX" dirty="0"/>
              <a:t> </a:t>
            </a:r>
            <a:r>
              <a:rPr lang="es-MX" dirty="0" err="1"/>
              <a:t>Requests</a:t>
            </a:r>
            <a:endParaRPr lang="en-US" dirty="0"/>
          </a:p>
        </p:txBody>
      </p:sp>
      <p:pic>
        <p:nvPicPr>
          <p:cNvPr id="5" name="Marcador de contenido 4">
            <a:extLst>
              <a:ext uri="{FF2B5EF4-FFF2-40B4-BE49-F238E27FC236}">
                <a16:creationId xmlns:a16="http://schemas.microsoft.com/office/drawing/2014/main" id="{E73BBE91-455F-04C2-EB02-838A9A11A9AB}"/>
              </a:ext>
            </a:extLst>
          </p:cNvPr>
          <p:cNvPicPr>
            <a:picLocks noGrp="1" noChangeAspect="1"/>
          </p:cNvPicPr>
          <p:nvPr>
            <p:ph idx="1"/>
          </p:nvPr>
        </p:nvPicPr>
        <p:blipFill>
          <a:blip r:embed="rId2"/>
          <a:stretch>
            <a:fillRect/>
          </a:stretch>
        </p:blipFill>
        <p:spPr>
          <a:xfrm>
            <a:off x="2106052" y="3181256"/>
            <a:ext cx="8040222" cy="1352739"/>
          </a:xfrm>
        </p:spPr>
      </p:pic>
    </p:spTree>
    <p:extLst>
      <p:ext uri="{BB962C8B-B14F-4D97-AF65-F5344CB8AC3E}">
        <p14:creationId xmlns:p14="http://schemas.microsoft.com/office/powerpoint/2010/main" val="1143479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C73E55-A7FF-2261-961C-E2B2B90DF743}"/>
              </a:ext>
            </a:extLst>
          </p:cNvPr>
          <p:cNvSpPr>
            <a:spLocks noGrp="1"/>
          </p:cNvSpPr>
          <p:nvPr>
            <p:ph type="title"/>
          </p:nvPr>
        </p:nvSpPr>
        <p:spPr/>
        <p:txBody>
          <a:bodyPr/>
          <a:lstStyle/>
          <a:p>
            <a:r>
              <a:rPr lang="es-MX" dirty="0"/>
              <a:t>Crear </a:t>
            </a:r>
            <a:r>
              <a:rPr lang="es-MX" dirty="0" err="1"/>
              <a:t>Pull</a:t>
            </a:r>
            <a:r>
              <a:rPr lang="es-MX" dirty="0"/>
              <a:t> </a:t>
            </a:r>
            <a:r>
              <a:rPr lang="es-MX" dirty="0" err="1"/>
              <a:t>request</a:t>
            </a:r>
            <a:r>
              <a:rPr lang="es-MX" dirty="0"/>
              <a:t> y revisar cambios</a:t>
            </a:r>
            <a:endParaRPr lang="en-US" dirty="0"/>
          </a:p>
        </p:txBody>
      </p:sp>
      <p:pic>
        <p:nvPicPr>
          <p:cNvPr id="5" name="Marcador de contenido 4">
            <a:extLst>
              <a:ext uri="{FF2B5EF4-FFF2-40B4-BE49-F238E27FC236}">
                <a16:creationId xmlns:a16="http://schemas.microsoft.com/office/drawing/2014/main" id="{B8B2D4B2-7348-6F62-7A85-D1727E24D66C}"/>
              </a:ext>
            </a:extLst>
          </p:cNvPr>
          <p:cNvPicPr>
            <a:picLocks noGrp="1" noChangeAspect="1"/>
          </p:cNvPicPr>
          <p:nvPr>
            <p:ph idx="1"/>
          </p:nvPr>
        </p:nvPicPr>
        <p:blipFill>
          <a:blip r:embed="rId2"/>
          <a:stretch>
            <a:fillRect/>
          </a:stretch>
        </p:blipFill>
        <p:spPr>
          <a:xfrm>
            <a:off x="2549320" y="1846263"/>
            <a:ext cx="7153685" cy="4022725"/>
          </a:xfrm>
        </p:spPr>
      </p:pic>
    </p:spTree>
    <p:extLst>
      <p:ext uri="{BB962C8B-B14F-4D97-AF65-F5344CB8AC3E}">
        <p14:creationId xmlns:p14="http://schemas.microsoft.com/office/powerpoint/2010/main" val="420279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874911-DEDC-40A9-7B87-F95D448A0FB2}"/>
              </a:ext>
            </a:extLst>
          </p:cNvPr>
          <p:cNvSpPr>
            <a:spLocks noGrp="1"/>
          </p:cNvSpPr>
          <p:nvPr>
            <p:ph type="title"/>
          </p:nvPr>
        </p:nvSpPr>
        <p:spPr/>
        <p:txBody>
          <a:bodyPr/>
          <a:lstStyle/>
          <a:p>
            <a:endParaRPr lang="en-US"/>
          </a:p>
        </p:txBody>
      </p:sp>
      <p:pic>
        <p:nvPicPr>
          <p:cNvPr id="5" name="Marcador de contenido 4">
            <a:extLst>
              <a:ext uri="{FF2B5EF4-FFF2-40B4-BE49-F238E27FC236}">
                <a16:creationId xmlns:a16="http://schemas.microsoft.com/office/drawing/2014/main" id="{C3E25A18-C046-FA69-1013-A44C8FAECE90}"/>
              </a:ext>
            </a:extLst>
          </p:cNvPr>
          <p:cNvPicPr>
            <a:picLocks noGrp="1" noChangeAspect="1"/>
          </p:cNvPicPr>
          <p:nvPr>
            <p:ph idx="1"/>
          </p:nvPr>
        </p:nvPicPr>
        <p:blipFill>
          <a:blip r:embed="rId2"/>
          <a:stretch>
            <a:fillRect/>
          </a:stretch>
        </p:blipFill>
        <p:spPr>
          <a:xfrm>
            <a:off x="2549320" y="1846263"/>
            <a:ext cx="7153685" cy="4022725"/>
          </a:xfrm>
        </p:spPr>
      </p:pic>
    </p:spTree>
    <p:extLst>
      <p:ext uri="{BB962C8B-B14F-4D97-AF65-F5344CB8AC3E}">
        <p14:creationId xmlns:p14="http://schemas.microsoft.com/office/powerpoint/2010/main" val="276395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A8775-9A44-630C-A89A-F0F452032223}"/>
              </a:ext>
            </a:extLst>
          </p:cNvPr>
          <p:cNvSpPr>
            <a:spLocks noGrp="1"/>
          </p:cNvSpPr>
          <p:nvPr>
            <p:ph type="title"/>
          </p:nvPr>
        </p:nvSpPr>
        <p:spPr/>
        <p:txBody>
          <a:bodyPr/>
          <a:lstStyle/>
          <a:p>
            <a:endParaRPr lang="en-US"/>
          </a:p>
        </p:txBody>
      </p:sp>
      <p:pic>
        <p:nvPicPr>
          <p:cNvPr id="5" name="Marcador de contenido 4">
            <a:extLst>
              <a:ext uri="{FF2B5EF4-FFF2-40B4-BE49-F238E27FC236}">
                <a16:creationId xmlns:a16="http://schemas.microsoft.com/office/drawing/2014/main" id="{8C248E26-4C50-F5C6-AAA1-10F3C55E44F8}"/>
              </a:ext>
            </a:extLst>
          </p:cNvPr>
          <p:cNvPicPr>
            <a:picLocks noGrp="1" noChangeAspect="1"/>
          </p:cNvPicPr>
          <p:nvPr>
            <p:ph idx="1"/>
          </p:nvPr>
        </p:nvPicPr>
        <p:blipFill>
          <a:blip r:embed="rId2"/>
          <a:stretch>
            <a:fillRect/>
          </a:stretch>
        </p:blipFill>
        <p:spPr>
          <a:xfrm>
            <a:off x="1936557" y="1846263"/>
            <a:ext cx="8379212" cy="4022725"/>
          </a:xfrm>
        </p:spPr>
      </p:pic>
    </p:spTree>
    <p:extLst>
      <p:ext uri="{BB962C8B-B14F-4D97-AF65-F5344CB8AC3E}">
        <p14:creationId xmlns:p14="http://schemas.microsoft.com/office/powerpoint/2010/main" val="36140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21CB7-D0D5-15B7-3FC2-887E12463144}"/>
              </a:ext>
            </a:extLst>
          </p:cNvPr>
          <p:cNvSpPr>
            <a:spLocks noGrp="1"/>
          </p:cNvSpPr>
          <p:nvPr>
            <p:ph type="title"/>
          </p:nvPr>
        </p:nvSpPr>
        <p:spPr/>
        <p:txBody>
          <a:bodyPr/>
          <a:lstStyle/>
          <a:p>
            <a:r>
              <a:rPr lang="es-MX" dirty="0"/>
              <a:t>Automatización con </a:t>
            </a:r>
            <a:r>
              <a:rPr lang="es-MX" dirty="0" err="1"/>
              <a:t>Terraform</a:t>
            </a:r>
            <a:r>
              <a:rPr lang="es-MX" dirty="0"/>
              <a:t>, Ansible y CI/CD</a:t>
            </a:r>
            <a:endParaRPr lang="en-US" dirty="0"/>
          </a:p>
        </p:txBody>
      </p:sp>
      <p:sp>
        <p:nvSpPr>
          <p:cNvPr id="3" name="Marcador de contenido 2">
            <a:extLst>
              <a:ext uri="{FF2B5EF4-FFF2-40B4-BE49-F238E27FC236}">
                <a16:creationId xmlns:a16="http://schemas.microsoft.com/office/drawing/2014/main" id="{41244319-A99A-0C3E-A775-0C957EB48080}"/>
              </a:ext>
            </a:extLst>
          </p:cNvPr>
          <p:cNvSpPr>
            <a:spLocks noGrp="1"/>
          </p:cNvSpPr>
          <p:nvPr>
            <p:ph idx="1"/>
          </p:nvPr>
        </p:nvSpPr>
        <p:spPr/>
        <p:txBody>
          <a:bodyPr>
            <a:normAutofit/>
          </a:bodyPr>
          <a:lstStyle/>
          <a:p>
            <a:r>
              <a:rPr lang="es-MX" dirty="0" err="1"/>
              <a:t>Terraform</a:t>
            </a:r>
            <a:r>
              <a:rPr lang="es-MX" dirty="0"/>
              <a:t>: permite la definición y </a:t>
            </a:r>
            <a:r>
              <a:rPr lang="es-MX" dirty="0" err="1"/>
              <a:t>aprovision</a:t>
            </a:r>
            <a:r>
              <a:rPr lang="es-MX" dirty="0"/>
              <a:t> de infraestructuras mediante archivos de configuración eliminando la necesidad de crear los recursos de forma manual.</a:t>
            </a:r>
          </a:p>
          <a:p>
            <a:r>
              <a:rPr lang="es-MX" dirty="0"/>
              <a:t>Ansible: Automatiza las tareas de configuración así como la instalación de software.</a:t>
            </a:r>
          </a:p>
          <a:p>
            <a:r>
              <a:rPr lang="es-MX" dirty="0"/>
              <a:t>CI/CD: Automatiza la compilación, las pruebas y la implementación del </a:t>
            </a:r>
            <a:r>
              <a:rPr lang="es-MX" dirty="0" err="1"/>
              <a:t>codigo</a:t>
            </a:r>
            <a:r>
              <a:rPr lang="es-MX" dirty="0"/>
              <a:t>,.</a:t>
            </a:r>
          </a:p>
          <a:p>
            <a:endParaRPr lang="es-MX" dirty="0"/>
          </a:p>
          <a:p>
            <a:r>
              <a:rPr lang="es-MX" dirty="0"/>
              <a:t>Beneficios principales: eficiencia mayor por menos intervención humana lo que causa menores riesgos operativos.</a:t>
            </a:r>
            <a:endParaRPr lang="en-US" dirty="0"/>
          </a:p>
        </p:txBody>
      </p:sp>
    </p:spTree>
    <p:extLst>
      <p:ext uri="{BB962C8B-B14F-4D97-AF65-F5344CB8AC3E}">
        <p14:creationId xmlns:p14="http://schemas.microsoft.com/office/powerpoint/2010/main" val="2571766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4D3C16C7-A1E5-309E-F113-E6A1D907384E}"/>
            </a:ext>
          </a:extLst>
        </p:cNvPr>
        <p:cNvGrpSpPr/>
        <p:nvPr/>
      </p:nvGrpSpPr>
      <p:grpSpPr>
        <a:xfrm>
          <a:off x="0" y="0"/>
          <a:ext cx="0" cy="0"/>
          <a:chOff x="0" y="0"/>
          <a:chExt cx="0" cy="0"/>
        </a:xfrm>
      </p:grpSpPr>
      <p:pic>
        <p:nvPicPr>
          <p:cNvPr id="5" name="Picture 4" descr="Muestra se introduce con una pipeta en un recipiente situado en una bandeja">
            <a:extLst>
              <a:ext uri="{FF2B5EF4-FFF2-40B4-BE49-F238E27FC236}">
                <a16:creationId xmlns:a16="http://schemas.microsoft.com/office/drawing/2014/main" id="{4658C636-B056-E749-5307-A8CAFED07261}"/>
              </a:ext>
            </a:extLst>
          </p:cNvPr>
          <p:cNvPicPr>
            <a:picLocks noChangeAspect="1"/>
          </p:cNvPicPr>
          <p:nvPr/>
        </p:nvPicPr>
        <p:blipFill>
          <a:blip r:embed="rId2">
            <a:alphaModFix amt="35000"/>
          </a:blip>
          <a:srcRect t="2449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27C6E6C4-BA1D-4E5A-8436-482720D42A6F}"/>
              </a:ext>
            </a:extLst>
          </p:cNvPr>
          <p:cNvSpPr>
            <a:spLocks noGrp="1"/>
          </p:cNvSpPr>
          <p:nvPr>
            <p:ph type="ctrTitle"/>
          </p:nvPr>
        </p:nvSpPr>
        <p:spPr>
          <a:xfrm>
            <a:off x="1097280" y="758952"/>
            <a:ext cx="10058400" cy="3566160"/>
          </a:xfrm>
        </p:spPr>
        <p:txBody>
          <a:bodyPr>
            <a:normAutofit/>
          </a:bodyPr>
          <a:lstStyle/>
          <a:p>
            <a:r>
              <a:rPr lang="es-MX">
                <a:solidFill>
                  <a:srgbClr val="FFFFFF"/>
                </a:solidFill>
              </a:rPr>
              <a:t>Laboratorio 2</a:t>
            </a:r>
            <a:endParaRPr lang="en-US">
              <a:solidFill>
                <a:srgbClr val="FFFFFF"/>
              </a:solidFill>
            </a:endParaRPr>
          </a:p>
        </p:txBody>
      </p:sp>
      <p:sp>
        <p:nvSpPr>
          <p:cNvPr id="3" name="Subtítulo 2">
            <a:extLst>
              <a:ext uri="{FF2B5EF4-FFF2-40B4-BE49-F238E27FC236}">
                <a16:creationId xmlns:a16="http://schemas.microsoft.com/office/drawing/2014/main" id="{15929543-402B-D80B-7D7A-945034A1FCC5}"/>
              </a:ext>
            </a:extLst>
          </p:cNvPr>
          <p:cNvSpPr>
            <a:spLocks noGrp="1"/>
          </p:cNvSpPr>
          <p:nvPr>
            <p:ph type="subTitle" idx="1"/>
          </p:nvPr>
        </p:nvSpPr>
        <p:spPr>
          <a:xfrm>
            <a:off x="1100051" y="4455620"/>
            <a:ext cx="10058400" cy="1143000"/>
          </a:xfrm>
        </p:spPr>
        <p:txBody>
          <a:bodyPr>
            <a:normAutofit/>
          </a:bodyPr>
          <a:lstStyle/>
          <a:p>
            <a:endParaRPr lang="en-US">
              <a:solidFill>
                <a:srgbClr val="FFFFFF"/>
              </a:solidFill>
            </a:endParaRPr>
          </a:p>
        </p:txBody>
      </p:sp>
      <p:cxnSp>
        <p:nvCxnSpPr>
          <p:cNvPr id="9" name="Straight Connector 8">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686031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Una fórmula de cálculo">
            <a:extLst>
              <a:ext uri="{FF2B5EF4-FFF2-40B4-BE49-F238E27FC236}">
                <a16:creationId xmlns:a16="http://schemas.microsoft.com/office/drawing/2014/main" id="{FBCB13BE-894E-A6DC-2AAA-6D45F9969F6C}"/>
              </a:ext>
            </a:extLst>
          </p:cNvPr>
          <p:cNvPicPr>
            <a:picLocks noChangeAspect="1"/>
          </p:cNvPicPr>
          <p:nvPr/>
        </p:nvPicPr>
        <p:blipFill>
          <a:blip r:embed="rId2">
            <a:alphaModFix amt="35000"/>
          </a:blip>
          <a:srcRect t="2084" b="1364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B1553DAA-7087-56B4-FC57-6DD30F5F3A4C}"/>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6800" dirty="0">
                <a:solidFill>
                  <a:srgbClr val="FFFFFF"/>
                </a:solidFill>
              </a:rPr>
              <a:t>Tarea 1: </a:t>
            </a:r>
            <a:r>
              <a:rPr lang="en-US" sz="6800" dirty="0" err="1">
                <a:solidFill>
                  <a:srgbClr val="FFFFFF"/>
                </a:solidFill>
              </a:rPr>
              <a:t>Iniciar</a:t>
            </a:r>
            <a:r>
              <a:rPr lang="en-US" sz="6800" dirty="0">
                <a:solidFill>
                  <a:srgbClr val="FFFFFF"/>
                </a:solidFill>
              </a:rPr>
              <a:t> </a:t>
            </a:r>
            <a:r>
              <a:rPr lang="en-US" sz="6800" dirty="0" err="1">
                <a:solidFill>
                  <a:srgbClr val="FFFFFF"/>
                </a:solidFill>
              </a:rPr>
              <a:t>una</a:t>
            </a:r>
            <a:r>
              <a:rPr lang="en-US" sz="6800" dirty="0">
                <a:solidFill>
                  <a:srgbClr val="FFFFFF"/>
                </a:solidFill>
              </a:rPr>
              <a:t> </a:t>
            </a:r>
            <a:r>
              <a:rPr lang="en-US" sz="6800" dirty="0" err="1">
                <a:solidFill>
                  <a:srgbClr val="FFFFFF"/>
                </a:solidFill>
              </a:rPr>
              <a:t>instancia</a:t>
            </a:r>
            <a:r>
              <a:rPr lang="en-US" sz="6800" dirty="0">
                <a:solidFill>
                  <a:srgbClr val="FFFFFF"/>
                </a:solidFill>
              </a:rPr>
              <a:t> de EC2 </a:t>
            </a:r>
            <a:r>
              <a:rPr lang="en-US" sz="6800" dirty="0" err="1">
                <a:solidFill>
                  <a:srgbClr val="FFFFFF"/>
                </a:solidFill>
              </a:rPr>
              <a:t>mediante</a:t>
            </a:r>
            <a:r>
              <a:rPr lang="en-US" sz="6800" dirty="0">
                <a:solidFill>
                  <a:srgbClr val="FFFFFF"/>
                </a:solidFill>
              </a:rPr>
              <a:t> la Consola de Administración</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5175851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67E5319-47D8-C098-F7D3-FECE5BBC597E}"/>
              </a:ext>
            </a:extLst>
          </p:cNvPr>
          <p:cNvSpPr>
            <a:spLocks noGrp="1"/>
          </p:cNvSpPr>
          <p:nvPr>
            <p:ph idx="1"/>
          </p:nvPr>
        </p:nvSpPr>
        <p:spPr>
          <a:xfrm>
            <a:off x="5134882" y="963507"/>
            <a:ext cx="6135097" cy="4938851"/>
          </a:xfrm>
        </p:spPr>
        <p:txBody>
          <a:bodyPr anchor="ctr">
            <a:normAutofit/>
          </a:bodyPr>
          <a:lstStyle/>
          <a:p>
            <a:r>
              <a:rPr lang="es-MX" sz="1800"/>
              <a:t>Se configuró una instancia, se eligió el tipo de instancia de lo predeterminado. Se usa la key pair básica llamada “vockey”, se configura la red para permitir conexiones de SSH por medio del puerto 22. Finalmente se inicializa la instancia tras crearla.</a:t>
            </a:r>
            <a:endParaRPr lang="en-US" sz="1800"/>
          </a:p>
        </p:txBody>
      </p:sp>
    </p:spTree>
    <p:extLst>
      <p:ext uri="{BB962C8B-B14F-4D97-AF65-F5344CB8AC3E}">
        <p14:creationId xmlns:p14="http://schemas.microsoft.com/office/powerpoint/2010/main" val="982572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ítulo 1">
            <a:extLst>
              <a:ext uri="{FF2B5EF4-FFF2-40B4-BE49-F238E27FC236}">
                <a16:creationId xmlns:a16="http://schemas.microsoft.com/office/drawing/2014/main" id="{C318DE90-3368-E42A-56D2-9A96F3F88798}"/>
              </a:ext>
            </a:extLst>
          </p:cNvPr>
          <p:cNvSpPr>
            <a:spLocks noGrp="1"/>
          </p:cNvSpPr>
          <p:nvPr>
            <p:ph type="title"/>
          </p:nvPr>
        </p:nvSpPr>
        <p:spPr>
          <a:xfrm>
            <a:off x="7859485" y="634946"/>
            <a:ext cx="3690257" cy="1450757"/>
          </a:xfrm>
        </p:spPr>
        <p:txBody>
          <a:bodyPr>
            <a:normAutofit/>
          </a:bodyPr>
          <a:lstStyle/>
          <a:p>
            <a:endParaRPr lang="en-US"/>
          </a:p>
        </p:txBody>
      </p:sp>
      <p:pic>
        <p:nvPicPr>
          <p:cNvPr id="5" name="Marcador de contenido 4">
            <a:extLst>
              <a:ext uri="{FF2B5EF4-FFF2-40B4-BE49-F238E27FC236}">
                <a16:creationId xmlns:a16="http://schemas.microsoft.com/office/drawing/2014/main" id="{617DBBAB-DE1D-3A8F-2DA8-2C00E869C887}"/>
              </a:ext>
            </a:extLst>
          </p:cNvPr>
          <p:cNvPicPr>
            <a:picLocks noChangeAspect="1"/>
          </p:cNvPicPr>
          <p:nvPr/>
        </p:nvPicPr>
        <p:blipFill>
          <a:blip r:embed="rId2"/>
          <a:stretch>
            <a:fillRect/>
          </a:stretch>
        </p:blipFill>
        <p:spPr>
          <a:xfrm>
            <a:off x="633999" y="1362540"/>
            <a:ext cx="6909801" cy="3869488"/>
          </a:xfrm>
          <a:prstGeom prst="rect">
            <a:avLst/>
          </a:prstGeom>
        </p:spPr>
      </p:pic>
      <p:cxnSp>
        <p:nvCxnSpPr>
          <p:cNvPr id="19" name="Straight Connector 1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4EC1FB-DE00-3A7C-51F6-F2F8D00A30C0}"/>
              </a:ext>
            </a:extLst>
          </p:cNvPr>
          <p:cNvSpPr>
            <a:spLocks noGrp="1"/>
          </p:cNvSpPr>
          <p:nvPr>
            <p:ph idx="1"/>
          </p:nvPr>
        </p:nvSpPr>
        <p:spPr>
          <a:xfrm>
            <a:off x="7859485" y="2198914"/>
            <a:ext cx="3690257" cy="3670180"/>
          </a:xfrm>
        </p:spPr>
        <p:txBody>
          <a:bodyPr>
            <a:normAutofit/>
          </a:bodyPr>
          <a:lstStyle/>
          <a:p>
            <a:endParaRPr lang="en-US"/>
          </a:p>
        </p:txBody>
      </p:sp>
      <p:sp>
        <p:nvSpPr>
          <p:cNvPr id="16" name="Rectangle 1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1011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319D62-E775-1169-0D04-9ABD041F0455}"/>
              </a:ext>
            </a:extLst>
          </p:cNvPr>
          <p:cNvSpPr>
            <a:spLocks noGrp="1"/>
          </p:cNvSpPr>
          <p:nvPr>
            <p:ph type="title"/>
          </p:nvPr>
        </p:nvSpPr>
        <p:spPr>
          <a:xfrm>
            <a:off x="7859485" y="634946"/>
            <a:ext cx="3690257" cy="1450757"/>
          </a:xfrm>
        </p:spPr>
        <p:txBody>
          <a:bodyPr>
            <a:normAutofit/>
          </a:bodyPr>
          <a:lstStyle/>
          <a:p>
            <a:endParaRPr lang="en-US"/>
          </a:p>
        </p:txBody>
      </p:sp>
      <p:pic>
        <p:nvPicPr>
          <p:cNvPr id="5" name="Imagen 4">
            <a:extLst>
              <a:ext uri="{FF2B5EF4-FFF2-40B4-BE49-F238E27FC236}">
                <a16:creationId xmlns:a16="http://schemas.microsoft.com/office/drawing/2014/main" id="{7FAF0A61-0954-A559-73F1-77C6FB0283F0}"/>
              </a:ext>
            </a:extLst>
          </p:cNvPr>
          <p:cNvPicPr>
            <a:picLocks noChangeAspect="1"/>
          </p:cNvPicPr>
          <p:nvPr/>
        </p:nvPicPr>
        <p:blipFill>
          <a:blip r:embed="rId2"/>
          <a:stretch>
            <a:fillRect/>
          </a:stretch>
        </p:blipFill>
        <p:spPr>
          <a:xfrm>
            <a:off x="633999" y="1353903"/>
            <a:ext cx="6909801" cy="3886762"/>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770917A-0714-415F-C742-71C8B3AA6E97}"/>
              </a:ext>
            </a:extLst>
          </p:cNvPr>
          <p:cNvSpPr>
            <a:spLocks noGrp="1"/>
          </p:cNvSpPr>
          <p:nvPr>
            <p:ph idx="1"/>
          </p:nvPr>
        </p:nvSpPr>
        <p:spPr>
          <a:xfrm>
            <a:off x="7859485" y="2198914"/>
            <a:ext cx="3690257" cy="3670180"/>
          </a:xfrm>
        </p:spPr>
        <p:txBody>
          <a:bodyPr>
            <a:normAutofit/>
          </a:bodyPr>
          <a:lstStyle/>
          <a:p>
            <a:endParaRPr lang="en-US"/>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58003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AC21D2A-FFD8-1A49-FDA9-CDDEC4E5C58A}"/>
              </a:ext>
            </a:extLst>
          </p:cNvPr>
          <p:cNvSpPr>
            <a:spLocks noGrp="1"/>
          </p:cNvSpPr>
          <p:nvPr>
            <p:ph type="title"/>
          </p:nvPr>
        </p:nvSpPr>
        <p:spPr>
          <a:xfrm>
            <a:off x="7859485" y="634946"/>
            <a:ext cx="3690257" cy="1450757"/>
          </a:xfrm>
        </p:spPr>
        <p:txBody>
          <a:bodyPr>
            <a:normAutofit/>
          </a:bodyPr>
          <a:lstStyle/>
          <a:p>
            <a:endParaRPr lang="en-US"/>
          </a:p>
        </p:txBody>
      </p:sp>
      <p:pic>
        <p:nvPicPr>
          <p:cNvPr id="7" name="Imagen 6">
            <a:extLst>
              <a:ext uri="{FF2B5EF4-FFF2-40B4-BE49-F238E27FC236}">
                <a16:creationId xmlns:a16="http://schemas.microsoft.com/office/drawing/2014/main" id="{8E8D9D8F-D9E4-0C82-7179-0C7E3C7A3470}"/>
              </a:ext>
            </a:extLst>
          </p:cNvPr>
          <p:cNvPicPr>
            <a:picLocks noChangeAspect="1"/>
          </p:cNvPicPr>
          <p:nvPr/>
        </p:nvPicPr>
        <p:blipFill>
          <a:blip r:embed="rId2"/>
          <a:stretch>
            <a:fillRect/>
          </a:stretch>
        </p:blipFill>
        <p:spPr>
          <a:xfrm>
            <a:off x="633999" y="1353903"/>
            <a:ext cx="6909801" cy="3886762"/>
          </a:xfrm>
          <a:prstGeom prst="rect">
            <a:avLst/>
          </a:prstGeom>
        </p:spPr>
      </p:pic>
      <p:cxnSp>
        <p:nvCxnSpPr>
          <p:cNvPr id="14" name="Straight Connector 1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30A86B7-8AB5-CB49-FABA-E0A2831BFB2E}"/>
              </a:ext>
            </a:extLst>
          </p:cNvPr>
          <p:cNvSpPr>
            <a:spLocks noGrp="1"/>
          </p:cNvSpPr>
          <p:nvPr>
            <p:ph idx="1"/>
          </p:nvPr>
        </p:nvSpPr>
        <p:spPr>
          <a:xfrm>
            <a:off x="7859485" y="2198914"/>
            <a:ext cx="3690257" cy="3670180"/>
          </a:xfrm>
        </p:spPr>
        <p:txBody>
          <a:bodyPr>
            <a:normAutofit/>
          </a:bodyPr>
          <a:lstStyle/>
          <a:p>
            <a:endParaRPr lang="en-US" dirty="0"/>
          </a:p>
        </p:txBody>
      </p:sp>
      <p:sp>
        <p:nvSpPr>
          <p:cNvPr id="16" name="Rectangle 1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8615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E0DFB8-38A4-775B-A632-1781E6E8FDCC}"/>
              </a:ext>
            </a:extLst>
          </p:cNvPr>
          <p:cNvSpPr>
            <a:spLocks noGrp="1"/>
          </p:cNvSpPr>
          <p:nvPr>
            <p:ph type="title"/>
          </p:nvPr>
        </p:nvSpPr>
        <p:spPr>
          <a:xfrm>
            <a:off x="7859485" y="634946"/>
            <a:ext cx="3690257" cy="1450757"/>
          </a:xfrm>
        </p:spPr>
        <p:txBody>
          <a:bodyPr>
            <a:normAutofit/>
          </a:bodyPr>
          <a:lstStyle/>
          <a:p>
            <a:endParaRPr lang="en-US"/>
          </a:p>
        </p:txBody>
      </p:sp>
      <p:pic>
        <p:nvPicPr>
          <p:cNvPr id="5" name="Imagen 4">
            <a:extLst>
              <a:ext uri="{FF2B5EF4-FFF2-40B4-BE49-F238E27FC236}">
                <a16:creationId xmlns:a16="http://schemas.microsoft.com/office/drawing/2014/main" id="{A626435B-5208-AC09-9C9A-AD26DBEDF3D7}"/>
              </a:ext>
            </a:extLst>
          </p:cNvPr>
          <p:cNvPicPr>
            <a:picLocks noChangeAspect="1"/>
          </p:cNvPicPr>
          <p:nvPr/>
        </p:nvPicPr>
        <p:blipFill>
          <a:blip r:embed="rId2"/>
          <a:stretch>
            <a:fillRect/>
          </a:stretch>
        </p:blipFill>
        <p:spPr>
          <a:xfrm>
            <a:off x="633999" y="1353903"/>
            <a:ext cx="6909801" cy="3886762"/>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534D71A-274B-0488-F073-049C3A3A9C3E}"/>
              </a:ext>
            </a:extLst>
          </p:cNvPr>
          <p:cNvSpPr>
            <a:spLocks noGrp="1"/>
          </p:cNvSpPr>
          <p:nvPr>
            <p:ph idx="1"/>
          </p:nvPr>
        </p:nvSpPr>
        <p:spPr>
          <a:xfrm>
            <a:off x="7859485" y="2198914"/>
            <a:ext cx="3690257" cy="3670180"/>
          </a:xfrm>
        </p:spPr>
        <p:txBody>
          <a:bodyPr>
            <a:normAutofit/>
          </a:bodyPr>
          <a:lstStyle/>
          <a:p>
            <a:endParaRPr lang="en-US"/>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20302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9AD042B-2F9A-9305-A31C-A0B33D77DE87}"/>
              </a:ext>
            </a:extLst>
          </p:cNvPr>
          <p:cNvSpPr>
            <a:spLocks noGrp="1"/>
          </p:cNvSpPr>
          <p:nvPr>
            <p:ph type="title"/>
          </p:nvPr>
        </p:nvSpPr>
        <p:spPr>
          <a:xfrm>
            <a:off x="7859485" y="634946"/>
            <a:ext cx="3690257" cy="1450757"/>
          </a:xfrm>
        </p:spPr>
        <p:txBody>
          <a:bodyPr>
            <a:normAutofit/>
          </a:bodyPr>
          <a:lstStyle/>
          <a:p>
            <a:endParaRPr lang="en-US"/>
          </a:p>
        </p:txBody>
      </p:sp>
      <p:pic>
        <p:nvPicPr>
          <p:cNvPr id="5" name="Imagen 4">
            <a:extLst>
              <a:ext uri="{FF2B5EF4-FFF2-40B4-BE49-F238E27FC236}">
                <a16:creationId xmlns:a16="http://schemas.microsoft.com/office/drawing/2014/main" id="{3B084ECA-6F3E-0AFA-800C-433B2A5BECE4}"/>
              </a:ext>
            </a:extLst>
          </p:cNvPr>
          <p:cNvPicPr>
            <a:picLocks noChangeAspect="1"/>
          </p:cNvPicPr>
          <p:nvPr/>
        </p:nvPicPr>
        <p:blipFill>
          <a:blip r:embed="rId2"/>
          <a:stretch>
            <a:fillRect/>
          </a:stretch>
        </p:blipFill>
        <p:spPr>
          <a:xfrm>
            <a:off x="633999" y="1353903"/>
            <a:ext cx="6909801" cy="3886762"/>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7E03E70-6001-0E0D-30E9-169F6BCB823E}"/>
              </a:ext>
            </a:extLst>
          </p:cNvPr>
          <p:cNvSpPr>
            <a:spLocks noGrp="1"/>
          </p:cNvSpPr>
          <p:nvPr>
            <p:ph idx="1"/>
          </p:nvPr>
        </p:nvSpPr>
        <p:spPr>
          <a:xfrm>
            <a:off x="7859485" y="2198914"/>
            <a:ext cx="3690257" cy="3670180"/>
          </a:xfrm>
        </p:spPr>
        <p:txBody>
          <a:bodyPr>
            <a:normAutofit/>
          </a:bodyPr>
          <a:lstStyle/>
          <a:p>
            <a:endParaRPr lang="en-US"/>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39200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BC9E68-31C8-C7CB-9149-93E6998A6404}"/>
              </a:ext>
            </a:extLst>
          </p:cNvPr>
          <p:cNvSpPr>
            <a:spLocks noGrp="1"/>
          </p:cNvSpPr>
          <p:nvPr>
            <p:ph type="title"/>
          </p:nvPr>
        </p:nvSpPr>
        <p:spPr>
          <a:xfrm>
            <a:off x="7859485" y="634946"/>
            <a:ext cx="3690257" cy="1450757"/>
          </a:xfrm>
        </p:spPr>
        <p:txBody>
          <a:bodyPr>
            <a:normAutofit/>
          </a:bodyPr>
          <a:lstStyle/>
          <a:p>
            <a:endParaRPr lang="en-US"/>
          </a:p>
        </p:txBody>
      </p:sp>
      <p:pic>
        <p:nvPicPr>
          <p:cNvPr id="5" name="Imagen 4">
            <a:extLst>
              <a:ext uri="{FF2B5EF4-FFF2-40B4-BE49-F238E27FC236}">
                <a16:creationId xmlns:a16="http://schemas.microsoft.com/office/drawing/2014/main" id="{9B7AD9C4-9678-23A3-DFE0-EEDEBAF9DCBA}"/>
              </a:ext>
            </a:extLst>
          </p:cNvPr>
          <p:cNvPicPr>
            <a:picLocks noChangeAspect="1"/>
          </p:cNvPicPr>
          <p:nvPr/>
        </p:nvPicPr>
        <p:blipFill>
          <a:blip r:embed="rId2"/>
          <a:stretch>
            <a:fillRect/>
          </a:stretch>
        </p:blipFill>
        <p:spPr>
          <a:xfrm>
            <a:off x="633999" y="1353903"/>
            <a:ext cx="6909801" cy="3886762"/>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6167BC4-ADBD-5C39-7C3A-1C931056BA4D}"/>
              </a:ext>
            </a:extLst>
          </p:cNvPr>
          <p:cNvSpPr>
            <a:spLocks noGrp="1"/>
          </p:cNvSpPr>
          <p:nvPr>
            <p:ph idx="1"/>
          </p:nvPr>
        </p:nvSpPr>
        <p:spPr>
          <a:xfrm>
            <a:off x="7859485" y="2198914"/>
            <a:ext cx="3690257" cy="3670180"/>
          </a:xfrm>
        </p:spPr>
        <p:txBody>
          <a:bodyPr>
            <a:normAutofit/>
          </a:bodyPr>
          <a:lstStyle/>
          <a:p>
            <a:endParaRPr lang="en-US"/>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7308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789B15-7DF5-67E9-47E9-0ED0B3897C61}"/>
              </a:ext>
            </a:extLst>
          </p:cNvPr>
          <p:cNvSpPr>
            <a:spLocks noGrp="1"/>
          </p:cNvSpPr>
          <p:nvPr>
            <p:ph type="title"/>
          </p:nvPr>
        </p:nvSpPr>
        <p:spPr>
          <a:xfrm>
            <a:off x="7859485" y="634946"/>
            <a:ext cx="3690257" cy="1450757"/>
          </a:xfrm>
        </p:spPr>
        <p:txBody>
          <a:bodyPr>
            <a:normAutofit/>
          </a:bodyPr>
          <a:lstStyle/>
          <a:p>
            <a:endParaRPr lang="en-US"/>
          </a:p>
        </p:txBody>
      </p:sp>
      <p:pic>
        <p:nvPicPr>
          <p:cNvPr id="5" name="Imagen 4">
            <a:extLst>
              <a:ext uri="{FF2B5EF4-FFF2-40B4-BE49-F238E27FC236}">
                <a16:creationId xmlns:a16="http://schemas.microsoft.com/office/drawing/2014/main" id="{B0078AEA-8036-9024-FD4C-C5D1450401C1}"/>
              </a:ext>
            </a:extLst>
          </p:cNvPr>
          <p:cNvPicPr>
            <a:picLocks noChangeAspect="1"/>
          </p:cNvPicPr>
          <p:nvPr/>
        </p:nvPicPr>
        <p:blipFill>
          <a:blip r:embed="rId2"/>
          <a:stretch>
            <a:fillRect/>
          </a:stretch>
        </p:blipFill>
        <p:spPr>
          <a:xfrm>
            <a:off x="633999" y="1353903"/>
            <a:ext cx="6909801" cy="3886762"/>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56FC340-0CC7-72B4-7B7A-C6B4E85DFA75}"/>
              </a:ext>
            </a:extLst>
          </p:cNvPr>
          <p:cNvSpPr>
            <a:spLocks noGrp="1"/>
          </p:cNvSpPr>
          <p:nvPr>
            <p:ph idx="1"/>
          </p:nvPr>
        </p:nvSpPr>
        <p:spPr>
          <a:xfrm>
            <a:off x="7859485" y="2198914"/>
            <a:ext cx="3690257" cy="3670180"/>
          </a:xfrm>
        </p:spPr>
        <p:txBody>
          <a:bodyPr>
            <a:normAutofit/>
          </a:bodyPr>
          <a:lstStyle/>
          <a:p>
            <a:endParaRPr lang="en-US"/>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5520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Mano arriba una de la otra">
            <a:extLst>
              <a:ext uri="{FF2B5EF4-FFF2-40B4-BE49-F238E27FC236}">
                <a16:creationId xmlns:a16="http://schemas.microsoft.com/office/drawing/2014/main" id="{1548A921-A6B3-3B83-08E7-394AA0D9A451}"/>
              </a:ext>
            </a:extLst>
          </p:cNvPr>
          <p:cNvPicPr>
            <a:picLocks noChangeAspect="1"/>
          </p:cNvPicPr>
          <p:nvPr/>
        </p:nvPicPr>
        <p:blipFill>
          <a:blip r:embed="rId2">
            <a:alphaModFix amt="35000"/>
          </a:blip>
          <a:srcRect l="22222" r="1" b="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5681CF6-EF0D-766D-3977-2EE746D4FBCB}"/>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Colaboración Entre Desarrollo y Operaciones con Agile</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8778093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81" name="Rectangle 308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83" name="Straight Connector 308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Qué Es El Protocolo SSH Y Cómo Funciona?">
            <a:extLst>
              <a:ext uri="{FF2B5EF4-FFF2-40B4-BE49-F238E27FC236}">
                <a16:creationId xmlns:a16="http://schemas.microsoft.com/office/drawing/2014/main" id="{970091C8-C6B7-80F2-D159-6632AB38BA8A}"/>
              </a:ext>
            </a:extLst>
          </p:cNvPr>
          <p:cNvPicPr>
            <a:picLocks noGrp="1" noChangeAspect="1" noChangeArrowheads="1"/>
          </p:cNvPicPr>
          <p:nvPr>
            <p:ph idx="1"/>
          </p:nvPr>
        </p:nvPicPr>
        <p:blipFill>
          <a:blip r:embed="rId2">
            <a:alphaModFix amt="35000"/>
            <a:extLst>
              <a:ext uri="{28A0092B-C50C-407E-A947-70E740481C1C}">
                <a14:useLocalDpi xmlns:a14="http://schemas.microsoft.com/office/drawing/2010/main" val="0"/>
              </a:ext>
            </a:extLst>
          </a:blip>
          <a:srcRect t="3353" b="628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ED59AC6-C0A4-248C-D1AC-3B7B5BFFA4EC}"/>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Tarea 2: Inicio de sesión en el servidor bastión</a:t>
            </a:r>
          </a:p>
        </p:txBody>
      </p:sp>
      <p:cxnSp>
        <p:nvCxnSpPr>
          <p:cNvPr id="3085" name="Straight Connector 308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087" name="Rectangle 308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89" name="Rectangle 308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2312983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B019A-A255-96F1-858B-9BF4B1486BAB}"/>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B94C6744-89D9-7DEE-BE5A-063884873386}"/>
              </a:ext>
            </a:extLst>
          </p:cNvPr>
          <p:cNvSpPr>
            <a:spLocks noGrp="1"/>
          </p:cNvSpPr>
          <p:nvPr>
            <p:ph idx="1"/>
          </p:nvPr>
        </p:nvSpPr>
        <p:spPr/>
        <p:txBody>
          <a:bodyPr/>
          <a:lstStyle/>
          <a:p>
            <a:r>
              <a:rPr lang="es-MX" dirty="0"/>
              <a:t>Se configura los datos de </a:t>
            </a:r>
            <a:r>
              <a:rPr lang="es-MX" dirty="0" err="1"/>
              <a:t>PuTTY</a:t>
            </a:r>
            <a:r>
              <a:rPr lang="es-MX" dirty="0"/>
              <a:t> como el host </a:t>
            </a:r>
            <a:r>
              <a:rPr lang="es-MX" dirty="0" err="1"/>
              <a:t>name</a:t>
            </a:r>
            <a:r>
              <a:rPr lang="es-MX" dirty="0"/>
              <a:t>, </a:t>
            </a:r>
            <a:r>
              <a:rPr lang="es-MX" dirty="0" err="1"/>
              <a:t>seconds</a:t>
            </a:r>
            <a:r>
              <a:rPr lang="es-MX" dirty="0"/>
              <a:t> </a:t>
            </a:r>
            <a:r>
              <a:rPr lang="es-MX" dirty="0" err="1"/>
              <a:t>between</a:t>
            </a:r>
            <a:r>
              <a:rPr lang="es-MX" dirty="0"/>
              <a:t> </a:t>
            </a:r>
            <a:r>
              <a:rPr lang="es-MX" dirty="0" err="1"/>
              <a:t>keepalives</a:t>
            </a:r>
            <a:r>
              <a:rPr lang="es-MX" dirty="0"/>
              <a:t>, se ingresa el archivo </a:t>
            </a:r>
            <a:r>
              <a:rPr lang="es-MX" dirty="0" err="1"/>
              <a:t>labuser</a:t>
            </a:r>
            <a:r>
              <a:rPr lang="es-MX" dirty="0"/>
              <a:t> y finalmente se conecta por medio de SSH donde se inicia sesión como usuario ec2-user.</a:t>
            </a:r>
            <a:endParaRPr lang="en-US" dirty="0"/>
          </a:p>
        </p:txBody>
      </p:sp>
    </p:spTree>
    <p:extLst>
      <p:ext uri="{BB962C8B-B14F-4D97-AF65-F5344CB8AC3E}">
        <p14:creationId xmlns:p14="http://schemas.microsoft.com/office/powerpoint/2010/main" val="1100069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CA5E9-82A0-E62A-8FDB-6EE5B4AC3796}"/>
              </a:ext>
            </a:extLst>
          </p:cNvPr>
          <p:cNvSpPr>
            <a:spLocks noGrp="1"/>
          </p:cNvSpPr>
          <p:nvPr>
            <p:ph type="title"/>
          </p:nvPr>
        </p:nvSpPr>
        <p:spPr/>
        <p:txBody>
          <a:bodyPr/>
          <a:lstStyle/>
          <a:p>
            <a:r>
              <a:rPr lang="es-MX" dirty="0"/>
              <a:t>IP Publica:</a:t>
            </a:r>
            <a:endParaRPr lang="en-US" dirty="0"/>
          </a:p>
        </p:txBody>
      </p:sp>
      <p:sp>
        <p:nvSpPr>
          <p:cNvPr id="3" name="Marcador de contenido 2">
            <a:extLst>
              <a:ext uri="{FF2B5EF4-FFF2-40B4-BE49-F238E27FC236}">
                <a16:creationId xmlns:a16="http://schemas.microsoft.com/office/drawing/2014/main" id="{0C414B9E-DC09-B646-985B-5A2DDDFAE43A}"/>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13.218.134.239</a:t>
            </a:r>
            <a:endParaRPr lang="en-US" dirty="0"/>
          </a:p>
        </p:txBody>
      </p:sp>
    </p:spTree>
    <p:extLst>
      <p:ext uri="{BB962C8B-B14F-4D97-AF65-F5344CB8AC3E}">
        <p14:creationId xmlns:p14="http://schemas.microsoft.com/office/powerpoint/2010/main" val="1945279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EB626-ACD4-FB22-AFD8-5ACDD1C24CEA}"/>
              </a:ext>
            </a:extLst>
          </p:cNvPr>
          <p:cNvSpPr>
            <a:spLocks noGrp="1"/>
          </p:cNvSpPr>
          <p:nvPr>
            <p:ph type="title"/>
          </p:nvPr>
        </p:nvSpPr>
        <p:spPr/>
        <p:txBody>
          <a:bodyPr/>
          <a:lstStyle/>
          <a:p>
            <a:r>
              <a:rPr lang="es-MX" dirty="0"/>
              <a:t>Se hicieron todos los ajustes en </a:t>
            </a:r>
            <a:r>
              <a:rPr lang="es-MX" dirty="0" err="1"/>
              <a:t>PuTTY</a:t>
            </a:r>
            <a:endParaRPr lang="en-US" dirty="0"/>
          </a:p>
        </p:txBody>
      </p:sp>
      <p:pic>
        <p:nvPicPr>
          <p:cNvPr id="5" name="Marcador de contenido 4">
            <a:extLst>
              <a:ext uri="{FF2B5EF4-FFF2-40B4-BE49-F238E27FC236}">
                <a16:creationId xmlns:a16="http://schemas.microsoft.com/office/drawing/2014/main" id="{71D3507D-AD22-F5D3-5444-8919F50401AC}"/>
              </a:ext>
            </a:extLst>
          </p:cNvPr>
          <p:cNvPicPr>
            <a:picLocks noGrp="1" noChangeAspect="1"/>
          </p:cNvPicPr>
          <p:nvPr>
            <p:ph idx="1"/>
          </p:nvPr>
        </p:nvPicPr>
        <p:blipFill>
          <a:blip r:embed="rId2"/>
          <a:stretch>
            <a:fillRect/>
          </a:stretch>
        </p:blipFill>
        <p:spPr>
          <a:xfrm>
            <a:off x="4077895" y="1846263"/>
            <a:ext cx="4096535" cy="4022725"/>
          </a:xfrm>
        </p:spPr>
      </p:pic>
    </p:spTree>
    <p:extLst>
      <p:ext uri="{BB962C8B-B14F-4D97-AF65-F5344CB8AC3E}">
        <p14:creationId xmlns:p14="http://schemas.microsoft.com/office/powerpoint/2010/main" val="3889051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4F88F-23A7-2D96-1E10-15A69122BD9D}"/>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E200A534-AE77-515F-6BE9-DF25C761A45E}"/>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5388ACF7-C7FE-33EC-E5FF-8D2E555C542F}"/>
              </a:ext>
            </a:extLst>
          </p:cNvPr>
          <p:cNvPicPr>
            <a:picLocks noChangeAspect="1"/>
          </p:cNvPicPr>
          <p:nvPr/>
        </p:nvPicPr>
        <p:blipFill>
          <a:blip r:embed="rId2"/>
          <a:stretch>
            <a:fillRect/>
          </a:stretch>
        </p:blipFill>
        <p:spPr>
          <a:xfrm>
            <a:off x="2074383" y="0"/>
            <a:ext cx="8043233" cy="6858000"/>
          </a:xfrm>
          <a:prstGeom prst="rect">
            <a:avLst/>
          </a:prstGeom>
        </p:spPr>
      </p:pic>
    </p:spTree>
    <p:extLst>
      <p:ext uri="{BB962C8B-B14F-4D97-AF65-F5344CB8AC3E}">
        <p14:creationId xmlns:p14="http://schemas.microsoft.com/office/powerpoint/2010/main" val="1147640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ota de agua sobre pétalo">
            <a:extLst>
              <a:ext uri="{FF2B5EF4-FFF2-40B4-BE49-F238E27FC236}">
                <a16:creationId xmlns:a16="http://schemas.microsoft.com/office/drawing/2014/main" id="{FA4791C5-2A76-1CC8-A53C-6B8B14ABEC04}"/>
              </a:ext>
            </a:extLst>
          </p:cNvPr>
          <p:cNvPicPr>
            <a:picLocks noGrp="1" noChangeAspect="1"/>
          </p:cNvPicPr>
          <p:nvPr>
            <p:ph idx="1"/>
          </p:nvPr>
        </p:nvPicPr>
        <p:blipFill>
          <a:blip r:embed="rId2">
            <a:alphaModFix amt="35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4609294-FEC2-E806-C833-15A2650EA020}"/>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Tarea 3: Iniciar una instancia con la CLI de AWS</a:t>
            </a:r>
          </a:p>
        </p:txBody>
      </p:sp>
      <p:cxnSp>
        <p:nvCxnSpPr>
          <p:cNvPr id="24" name="Straight Connector 23">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58902919"/>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72F086-B8A8-CD86-8350-8D8F9C68A45C}"/>
              </a:ext>
            </a:extLst>
          </p:cNvPr>
          <p:cNvSpPr>
            <a:spLocks noGrp="1"/>
          </p:cNvSpPr>
          <p:nvPr>
            <p:ph type="title"/>
          </p:nvPr>
        </p:nvSpPr>
        <p:spPr/>
        <p:txBody>
          <a:bodyPr/>
          <a:lstStyle/>
          <a:p>
            <a:endParaRPr lang="en-US" dirty="0"/>
          </a:p>
        </p:txBody>
      </p:sp>
      <p:sp>
        <p:nvSpPr>
          <p:cNvPr id="3" name="Marcador de contenido 2">
            <a:extLst>
              <a:ext uri="{FF2B5EF4-FFF2-40B4-BE49-F238E27FC236}">
                <a16:creationId xmlns:a16="http://schemas.microsoft.com/office/drawing/2014/main" id="{A836C790-D627-2962-3C98-A74E2CD51EEA}"/>
              </a:ext>
            </a:extLst>
          </p:cNvPr>
          <p:cNvSpPr>
            <a:spLocks noGrp="1"/>
          </p:cNvSpPr>
          <p:nvPr>
            <p:ph idx="1"/>
          </p:nvPr>
        </p:nvSpPr>
        <p:spPr/>
        <p:txBody>
          <a:bodyPr/>
          <a:lstStyle/>
          <a:p>
            <a:r>
              <a:rPr lang="es-MX" dirty="0"/>
              <a:t>Se inicia una instancia de EC2 usando AWS CLI. Se ingresan comandos para generar un token, se obtiene la región y se guarda el ID de la AMI.</a:t>
            </a:r>
          </a:p>
          <a:p>
            <a:r>
              <a:rPr lang="es-MX" dirty="0"/>
              <a:t>Se obtiene la subred a utilizar y el grupo de seguridad.</a:t>
            </a:r>
          </a:p>
          <a:p>
            <a:r>
              <a:rPr lang="es-MX" dirty="0"/>
              <a:t>Se descarga la secuencia de datos.</a:t>
            </a:r>
          </a:p>
          <a:p>
            <a:endParaRPr lang="es-MX" dirty="0"/>
          </a:p>
          <a:p>
            <a:r>
              <a:rPr lang="es-MX" dirty="0"/>
              <a:t>Se inicializa la instancia, se verifica si la instancia ya esta prendida, se copia el link y se accede. </a:t>
            </a:r>
          </a:p>
          <a:p>
            <a:endParaRPr lang="es-MX" dirty="0"/>
          </a:p>
          <a:p>
            <a:endParaRPr lang="en-US" dirty="0"/>
          </a:p>
        </p:txBody>
      </p:sp>
    </p:spTree>
    <p:extLst>
      <p:ext uri="{BB962C8B-B14F-4D97-AF65-F5344CB8AC3E}">
        <p14:creationId xmlns:p14="http://schemas.microsoft.com/office/powerpoint/2010/main" val="2336658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1B321-04F7-9B06-3946-9CE95A10D99B}"/>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3DC2023A-0CAD-B17C-846F-197464E3F35E}"/>
              </a:ext>
            </a:extLst>
          </p:cNvPr>
          <p:cNvSpPr>
            <a:spLocks noGrp="1"/>
          </p:cNvSpPr>
          <p:nvPr>
            <p:ph idx="1"/>
          </p:nvPr>
        </p:nvSpPr>
        <p:spPr/>
        <p:txBody>
          <a:bodyPr>
            <a:normAutofit fontScale="92500" lnSpcReduction="20000"/>
          </a:bodyPr>
          <a:lstStyle/>
          <a:p>
            <a:r>
              <a:rPr lang="en-US" sz="2000" dirty="0">
                <a:solidFill>
                  <a:schemeClr val="tx1"/>
                </a:solidFill>
              </a:rPr>
              <a:t># Get token</a:t>
            </a:r>
          </a:p>
          <a:p>
            <a:r>
              <a:rPr lang="en-US" sz="2000" dirty="0">
                <a:solidFill>
                  <a:schemeClr val="tx1"/>
                </a:solidFill>
              </a:rPr>
              <a:t>TOKEN=$(curl --request PUT "http://169.254.169.254/latest/</a:t>
            </a:r>
            <a:r>
              <a:rPr lang="en-US" sz="2000" dirty="0" err="1">
                <a:solidFill>
                  <a:schemeClr val="tx1"/>
                </a:solidFill>
              </a:rPr>
              <a:t>api</a:t>
            </a:r>
            <a:r>
              <a:rPr lang="en-US" sz="2000" dirty="0">
                <a:solidFill>
                  <a:schemeClr val="tx1"/>
                </a:solidFill>
              </a:rPr>
              <a:t>/token" --header "X-aws-ec2-</a:t>
            </a:r>
          </a:p>
          <a:p>
            <a:r>
              <a:rPr lang="en-US" sz="2000" dirty="0">
                <a:solidFill>
                  <a:schemeClr val="tx1"/>
                </a:solidFill>
              </a:rPr>
              <a:t>metadata-token-</a:t>
            </a:r>
            <a:r>
              <a:rPr lang="en-US" sz="2000" dirty="0" err="1">
                <a:solidFill>
                  <a:schemeClr val="tx1"/>
                </a:solidFill>
              </a:rPr>
              <a:t>ttl</a:t>
            </a:r>
            <a:r>
              <a:rPr lang="en-US" sz="2000" dirty="0">
                <a:solidFill>
                  <a:schemeClr val="tx1"/>
                </a:solidFill>
              </a:rPr>
              <a:t>-seconds: 21600")</a:t>
            </a:r>
          </a:p>
          <a:p>
            <a:r>
              <a:rPr lang="en-US" sz="2000" dirty="0">
                <a:solidFill>
                  <a:schemeClr val="tx1"/>
                </a:solidFill>
              </a:rPr>
              <a:t># Set the Region</a:t>
            </a:r>
          </a:p>
          <a:p>
            <a:r>
              <a:rPr lang="en-US" sz="2000" dirty="0">
                <a:solidFill>
                  <a:schemeClr val="tx1"/>
                </a:solidFill>
              </a:rPr>
              <a:t>AZ=$(curl --write-out "\n" --request GET "http://169.254.169.254/latest/metadata/placement/availability-zone" --header "X-aws-ec2-metadata-token: $TOKEN")</a:t>
            </a:r>
          </a:p>
          <a:p>
            <a:r>
              <a:rPr lang="en-US" sz="2000" dirty="0">
                <a:solidFill>
                  <a:schemeClr val="tx1"/>
                </a:solidFill>
              </a:rPr>
              <a:t>export AWS_DEFAULT_REGION=${AZ::-1}</a:t>
            </a:r>
          </a:p>
          <a:p>
            <a:r>
              <a:rPr lang="en-US" sz="2000" dirty="0">
                <a:solidFill>
                  <a:schemeClr val="tx1"/>
                </a:solidFill>
              </a:rPr>
              <a:t># Obtain latest Linux AMI</a:t>
            </a:r>
          </a:p>
          <a:p>
            <a:r>
              <a:rPr lang="en-US" sz="2000" dirty="0">
                <a:solidFill>
                  <a:schemeClr val="tx1"/>
                </a:solidFill>
              </a:rPr>
              <a:t>AMI=$(</a:t>
            </a:r>
            <a:r>
              <a:rPr lang="en-US" sz="2000" dirty="0" err="1">
                <a:solidFill>
                  <a:schemeClr val="tx1"/>
                </a:solidFill>
              </a:rPr>
              <a:t>aws</a:t>
            </a:r>
            <a:r>
              <a:rPr lang="en-US" sz="2000" dirty="0">
                <a:solidFill>
                  <a:schemeClr val="tx1"/>
                </a:solidFill>
              </a:rPr>
              <a:t> </a:t>
            </a:r>
            <a:r>
              <a:rPr lang="en-US" sz="2000" dirty="0" err="1">
                <a:solidFill>
                  <a:schemeClr val="tx1"/>
                </a:solidFill>
              </a:rPr>
              <a:t>ssm</a:t>
            </a:r>
            <a:r>
              <a:rPr lang="en-US" sz="2000" dirty="0">
                <a:solidFill>
                  <a:schemeClr val="tx1"/>
                </a:solidFill>
              </a:rPr>
              <a:t> get-parameters --names /</a:t>
            </a:r>
            <a:r>
              <a:rPr lang="en-US" sz="2000" dirty="0" err="1">
                <a:solidFill>
                  <a:schemeClr val="tx1"/>
                </a:solidFill>
              </a:rPr>
              <a:t>aws</a:t>
            </a:r>
            <a:r>
              <a:rPr lang="en-US" sz="2000" dirty="0">
                <a:solidFill>
                  <a:schemeClr val="tx1"/>
                </a:solidFill>
              </a:rPr>
              <a:t>/service/</a:t>
            </a:r>
            <a:r>
              <a:rPr lang="en-US" sz="2000" dirty="0" err="1">
                <a:solidFill>
                  <a:schemeClr val="tx1"/>
                </a:solidFill>
              </a:rPr>
              <a:t>ami</a:t>
            </a:r>
            <a:r>
              <a:rPr lang="en-US" sz="2000" dirty="0">
                <a:solidFill>
                  <a:schemeClr val="tx1"/>
                </a:solidFill>
              </a:rPr>
              <a:t>-amazon-</a:t>
            </a:r>
            <a:r>
              <a:rPr lang="en-US" sz="2000" dirty="0" err="1">
                <a:solidFill>
                  <a:schemeClr val="tx1"/>
                </a:solidFill>
              </a:rPr>
              <a:t>linux</a:t>
            </a:r>
            <a:r>
              <a:rPr lang="en-US" sz="2000" dirty="0">
                <a:solidFill>
                  <a:schemeClr val="tx1"/>
                </a:solidFill>
              </a:rPr>
              <a:t>-latest/amzn2-ami-hvmx86_64-gp2 --query 'Parameters[0].[Value]' --output text)</a:t>
            </a:r>
          </a:p>
          <a:p>
            <a:r>
              <a:rPr lang="en-US" sz="2000" dirty="0">
                <a:solidFill>
                  <a:schemeClr val="tx1"/>
                </a:solidFill>
              </a:rPr>
              <a:t>echo $AMI</a:t>
            </a:r>
          </a:p>
          <a:p>
            <a:endParaRPr lang="en-US" dirty="0"/>
          </a:p>
        </p:txBody>
      </p:sp>
    </p:spTree>
    <p:extLst>
      <p:ext uri="{BB962C8B-B14F-4D97-AF65-F5344CB8AC3E}">
        <p14:creationId xmlns:p14="http://schemas.microsoft.com/office/powerpoint/2010/main" val="1370943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1C2C7-67AC-D573-72AF-37F293B5C2CB}"/>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A7FA5977-E313-4A9B-154E-57243632E0E4}"/>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202B6245-323F-6D00-EF8B-654FA3D6B185}"/>
              </a:ext>
            </a:extLst>
          </p:cNvPr>
          <p:cNvPicPr>
            <a:picLocks noChangeAspect="1"/>
          </p:cNvPicPr>
          <p:nvPr/>
        </p:nvPicPr>
        <p:blipFill>
          <a:blip r:embed="rId2"/>
          <a:stretch>
            <a:fillRect/>
          </a:stretch>
        </p:blipFill>
        <p:spPr>
          <a:xfrm>
            <a:off x="0" y="2152151"/>
            <a:ext cx="12192000" cy="2553698"/>
          </a:xfrm>
          <a:prstGeom prst="rect">
            <a:avLst/>
          </a:prstGeom>
        </p:spPr>
      </p:pic>
    </p:spTree>
    <p:extLst>
      <p:ext uri="{BB962C8B-B14F-4D97-AF65-F5344CB8AC3E}">
        <p14:creationId xmlns:p14="http://schemas.microsoft.com/office/powerpoint/2010/main" val="456105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98FA87-C9B1-771F-0AFC-6C2C5719331D}"/>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14FEA90E-A179-D2A9-B242-7DFE4FCD0BE9}"/>
              </a:ext>
            </a:extLst>
          </p:cNvPr>
          <p:cNvSpPr>
            <a:spLocks noGrp="1"/>
          </p:cNvSpPr>
          <p:nvPr>
            <p:ph idx="1"/>
          </p:nvPr>
        </p:nvSpPr>
        <p:spPr/>
        <p:txBody>
          <a:bodyPr/>
          <a:lstStyle/>
          <a:p>
            <a:endParaRPr lang="en-US" dirty="0"/>
          </a:p>
        </p:txBody>
      </p:sp>
      <p:pic>
        <p:nvPicPr>
          <p:cNvPr id="5" name="Imagen 4">
            <a:extLst>
              <a:ext uri="{FF2B5EF4-FFF2-40B4-BE49-F238E27FC236}">
                <a16:creationId xmlns:a16="http://schemas.microsoft.com/office/drawing/2014/main" id="{F1CB97AB-15DD-A1DE-D13F-0F5C4E0BA567}"/>
              </a:ext>
            </a:extLst>
          </p:cNvPr>
          <p:cNvPicPr>
            <a:picLocks noChangeAspect="1"/>
          </p:cNvPicPr>
          <p:nvPr/>
        </p:nvPicPr>
        <p:blipFill>
          <a:blip r:embed="rId2"/>
          <a:stretch>
            <a:fillRect/>
          </a:stretch>
        </p:blipFill>
        <p:spPr>
          <a:xfrm>
            <a:off x="0" y="3093112"/>
            <a:ext cx="12192000" cy="671775"/>
          </a:xfrm>
          <a:prstGeom prst="rect">
            <a:avLst/>
          </a:prstGeom>
        </p:spPr>
      </p:pic>
    </p:spTree>
    <p:extLst>
      <p:ext uri="{BB962C8B-B14F-4D97-AF65-F5344CB8AC3E}">
        <p14:creationId xmlns:p14="http://schemas.microsoft.com/office/powerpoint/2010/main" val="32013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0594B8-44C5-D3B4-5F67-0D48EA0BECC6}"/>
              </a:ext>
            </a:extLst>
          </p:cNvPr>
          <p:cNvSpPr>
            <a:spLocks noGrp="1"/>
          </p:cNvSpPr>
          <p:nvPr>
            <p:ph type="title"/>
          </p:nvPr>
        </p:nvSpPr>
        <p:spPr/>
        <p:txBody>
          <a:bodyPr/>
          <a:lstStyle/>
          <a:p>
            <a:r>
              <a:rPr lang="es-MX" dirty="0"/>
              <a:t>Colaboración Dev-</a:t>
            </a:r>
            <a:r>
              <a:rPr lang="es-MX" dirty="0" err="1"/>
              <a:t>Ops</a:t>
            </a:r>
            <a:r>
              <a:rPr lang="es-MX" dirty="0"/>
              <a:t> con Metodologías Agile</a:t>
            </a:r>
            <a:endParaRPr lang="en-US" dirty="0"/>
          </a:p>
        </p:txBody>
      </p:sp>
      <p:sp>
        <p:nvSpPr>
          <p:cNvPr id="3" name="Marcador de contenido 2">
            <a:extLst>
              <a:ext uri="{FF2B5EF4-FFF2-40B4-BE49-F238E27FC236}">
                <a16:creationId xmlns:a16="http://schemas.microsoft.com/office/drawing/2014/main" id="{37703A31-F98C-03E1-5FB9-2C93F3A5933F}"/>
              </a:ext>
            </a:extLst>
          </p:cNvPr>
          <p:cNvSpPr>
            <a:spLocks noGrp="1"/>
          </p:cNvSpPr>
          <p:nvPr>
            <p:ph idx="1"/>
          </p:nvPr>
        </p:nvSpPr>
        <p:spPr/>
        <p:txBody>
          <a:bodyPr/>
          <a:lstStyle/>
          <a:p>
            <a:r>
              <a:rPr lang="es-MX" dirty="0"/>
              <a:t>Agile promueve ciclos de desarrollo cortos los cuales fomentan la comunicación continua entre los equipos de desarrollo.</a:t>
            </a:r>
          </a:p>
          <a:p>
            <a:r>
              <a:rPr lang="es-MX" dirty="0"/>
              <a:t>Este facilita la integración constante de nuevas funcionalidades.</a:t>
            </a:r>
          </a:p>
          <a:p>
            <a:r>
              <a:rPr lang="es-MX" dirty="0"/>
              <a:t>Desarrolladores pueden trabajar juntos desde las etapas tempranas del proyecto.</a:t>
            </a:r>
          </a:p>
          <a:p>
            <a:r>
              <a:rPr lang="es-MX" dirty="0"/>
              <a:t>Esto genera una mejor entrega continua de un producto.</a:t>
            </a:r>
            <a:endParaRPr lang="en-US" dirty="0"/>
          </a:p>
        </p:txBody>
      </p:sp>
    </p:spTree>
    <p:extLst>
      <p:ext uri="{BB962C8B-B14F-4D97-AF65-F5344CB8AC3E}">
        <p14:creationId xmlns:p14="http://schemas.microsoft.com/office/powerpoint/2010/main" val="1463370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433755-BB83-34E8-4068-ABA39C40FB6E}"/>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D290CD9B-CBFA-DA21-A385-3F37570EFCDD}"/>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339AA692-8708-E0F6-DAE0-2D955608362D}"/>
              </a:ext>
            </a:extLst>
          </p:cNvPr>
          <p:cNvPicPr>
            <a:picLocks noChangeAspect="1"/>
          </p:cNvPicPr>
          <p:nvPr/>
        </p:nvPicPr>
        <p:blipFill>
          <a:blip r:embed="rId2"/>
          <a:stretch>
            <a:fillRect/>
          </a:stretch>
        </p:blipFill>
        <p:spPr>
          <a:xfrm>
            <a:off x="0" y="3114306"/>
            <a:ext cx="12192000" cy="629387"/>
          </a:xfrm>
          <a:prstGeom prst="rect">
            <a:avLst/>
          </a:prstGeom>
        </p:spPr>
      </p:pic>
    </p:spTree>
    <p:extLst>
      <p:ext uri="{BB962C8B-B14F-4D97-AF65-F5344CB8AC3E}">
        <p14:creationId xmlns:p14="http://schemas.microsoft.com/office/powerpoint/2010/main" val="3493581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8D1BF-68EA-2223-E1CA-ABC5FA4AF3AD}"/>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BE686A3E-806D-9E65-9E0A-AB798656032D}"/>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D5432449-106B-52E7-D802-E80D471C3D11}"/>
              </a:ext>
            </a:extLst>
          </p:cNvPr>
          <p:cNvPicPr>
            <a:picLocks noChangeAspect="1"/>
          </p:cNvPicPr>
          <p:nvPr/>
        </p:nvPicPr>
        <p:blipFill>
          <a:blip r:embed="rId2"/>
          <a:stretch>
            <a:fillRect/>
          </a:stretch>
        </p:blipFill>
        <p:spPr>
          <a:xfrm>
            <a:off x="0" y="2807008"/>
            <a:ext cx="12192000" cy="1243984"/>
          </a:xfrm>
          <a:prstGeom prst="rect">
            <a:avLst/>
          </a:prstGeom>
        </p:spPr>
      </p:pic>
    </p:spTree>
    <p:extLst>
      <p:ext uri="{BB962C8B-B14F-4D97-AF65-F5344CB8AC3E}">
        <p14:creationId xmlns:p14="http://schemas.microsoft.com/office/powerpoint/2010/main" val="3061071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33ADF-1559-B7D1-B718-C17A2FE8E67B}"/>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1223BD82-951A-4A8E-723E-95E5EA5A9913}"/>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DA78F232-71A1-D6FB-24BA-EC12B7DAB9F1}"/>
              </a:ext>
            </a:extLst>
          </p:cNvPr>
          <p:cNvPicPr>
            <a:picLocks noChangeAspect="1"/>
          </p:cNvPicPr>
          <p:nvPr/>
        </p:nvPicPr>
        <p:blipFill>
          <a:blip r:embed="rId2"/>
          <a:stretch>
            <a:fillRect/>
          </a:stretch>
        </p:blipFill>
        <p:spPr>
          <a:xfrm>
            <a:off x="0" y="2802486"/>
            <a:ext cx="12192000" cy="1253027"/>
          </a:xfrm>
          <a:prstGeom prst="rect">
            <a:avLst/>
          </a:prstGeom>
        </p:spPr>
      </p:pic>
    </p:spTree>
    <p:extLst>
      <p:ext uri="{BB962C8B-B14F-4D97-AF65-F5344CB8AC3E}">
        <p14:creationId xmlns:p14="http://schemas.microsoft.com/office/powerpoint/2010/main" val="2228359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0287FD-F16D-1866-53EB-1D1E60C7D185}"/>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955AC3A6-5D37-6FFE-DF6C-C2AF4FBE0125}"/>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C2D85CD4-D85A-D20C-E505-C66AFA619D5E}"/>
              </a:ext>
            </a:extLst>
          </p:cNvPr>
          <p:cNvPicPr>
            <a:picLocks noChangeAspect="1"/>
          </p:cNvPicPr>
          <p:nvPr/>
        </p:nvPicPr>
        <p:blipFill>
          <a:blip r:embed="rId2"/>
          <a:stretch>
            <a:fillRect/>
          </a:stretch>
        </p:blipFill>
        <p:spPr>
          <a:xfrm>
            <a:off x="0" y="2740550"/>
            <a:ext cx="12192000" cy="1376900"/>
          </a:xfrm>
          <a:prstGeom prst="rect">
            <a:avLst/>
          </a:prstGeom>
        </p:spPr>
      </p:pic>
    </p:spTree>
    <p:extLst>
      <p:ext uri="{BB962C8B-B14F-4D97-AF65-F5344CB8AC3E}">
        <p14:creationId xmlns:p14="http://schemas.microsoft.com/office/powerpoint/2010/main" val="3344409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2DE49-69F2-E982-39AC-42BD66A2219C}"/>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367002C9-1857-DE66-84B6-797E5BD434A4}"/>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78FDAF24-ADD4-0852-D492-784AC118E4A2}"/>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2333662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E836-BFA5-670A-74B9-09C4FF12D9B9}"/>
              </a:ext>
            </a:extLst>
          </p:cNvPr>
          <p:cNvSpPr>
            <a:spLocks noGrp="1"/>
          </p:cNvSpPr>
          <p:nvPr>
            <p:ph type="title"/>
          </p:nvPr>
        </p:nvSpPr>
        <p:spPr/>
        <p:txBody>
          <a:bodyPr/>
          <a:lstStyle/>
          <a:p>
            <a:r>
              <a:rPr lang="es-MX" dirty="0"/>
              <a:t>DNS:</a:t>
            </a:r>
            <a:endParaRPr lang="en-US" dirty="0"/>
          </a:p>
        </p:txBody>
      </p:sp>
      <p:sp>
        <p:nvSpPr>
          <p:cNvPr id="3" name="Marcador de contenido 2">
            <a:extLst>
              <a:ext uri="{FF2B5EF4-FFF2-40B4-BE49-F238E27FC236}">
                <a16:creationId xmlns:a16="http://schemas.microsoft.com/office/drawing/2014/main" id="{8418927D-D1F1-95E2-25D8-07CA7FCD76FD}"/>
              </a:ext>
            </a:extLst>
          </p:cNvPr>
          <p:cNvSpPr>
            <a:spLocks noGrp="1"/>
          </p:cNvSpPr>
          <p:nvPr>
            <p:ph idx="1"/>
          </p:nvPr>
        </p:nvSpPr>
        <p:spPr/>
        <p:txBody>
          <a:bodyPr/>
          <a:lstStyle/>
          <a:p>
            <a:r>
              <a:rPr lang="en-US" dirty="0"/>
              <a:t>ec2-35-170-63-227.compute-1.amazonaws.com</a:t>
            </a:r>
          </a:p>
          <a:p>
            <a:endParaRPr lang="en-US" dirty="0"/>
          </a:p>
        </p:txBody>
      </p:sp>
    </p:spTree>
    <p:extLst>
      <p:ext uri="{BB962C8B-B14F-4D97-AF65-F5344CB8AC3E}">
        <p14:creationId xmlns:p14="http://schemas.microsoft.com/office/powerpoint/2010/main" val="211692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87DFF-2050-269E-8DEB-85B25CF2E648}"/>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CA30819E-7C9F-5B42-7EEF-7A7A00294A82}"/>
              </a:ext>
            </a:extLst>
          </p:cNvPr>
          <p:cNvSpPr>
            <a:spLocks noGrp="1"/>
          </p:cNvSpPr>
          <p:nvPr>
            <p:ph idx="1"/>
          </p:nvPr>
        </p:nvSpPr>
        <p:spPr/>
        <p:txBody>
          <a:bodyPr/>
          <a:lstStyle/>
          <a:p>
            <a:endParaRPr lang="en-US" dirty="0"/>
          </a:p>
        </p:txBody>
      </p:sp>
      <p:pic>
        <p:nvPicPr>
          <p:cNvPr id="5" name="Imagen 4">
            <a:extLst>
              <a:ext uri="{FF2B5EF4-FFF2-40B4-BE49-F238E27FC236}">
                <a16:creationId xmlns:a16="http://schemas.microsoft.com/office/drawing/2014/main" id="{7CD2D962-5770-54EB-F476-8E45C7C800C4}"/>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436704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ECE3F-B763-0049-7A69-59E6EDC6A54E}"/>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F9BFAA8-9BFF-3359-9BA8-5E266106C8CC}"/>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7541F201-98B0-502F-7890-FCAD2E786044}"/>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1957188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142C3CCD-2124-68CD-6A19-141877C4FB96}"/>
            </a:ext>
          </a:extLst>
        </p:cNvPr>
        <p:cNvGrpSpPr/>
        <p:nvPr/>
      </p:nvGrpSpPr>
      <p:grpSpPr>
        <a:xfrm>
          <a:off x="0" y="0"/>
          <a:ext cx="0" cy="0"/>
          <a:chOff x="0" y="0"/>
          <a:chExt cx="0" cy="0"/>
        </a:xfrm>
      </p:grpSpPr>
      <p:pic>
        <p:nvPicPr>
          <p:cNvPr id="5" name="Picture 4" descr="Primer plano de una rayuela en la acera">
            <a:extLst>
              <a:ext uri="{FF2B5EF4-FFF2-40B4-BE49-F238E27FC236}">
                <a16:creationId xmlns:a16="http://schemas.microsoft.com/office/drawing/2014/main" id="{73E9B636-2857-ED90-606F-3663860F0C09}"/>
              </a:ext>
            </a:extLst>
          </p:cNvPr>
          <p:cNvPicPr>
            <a:picLocks noChangeAspect="1"/>
          </p:cNvPicPr>
          <p:nvPr/>
        </p:nvPicPr>
        <p:blipFill>
          <a:blip r:embed="rId2">
            <a:alphaModFix amt="35000"/>
          </a:blip>
          <a:srcRect t="7097" b="863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A90201AA-0E56-0E38-09BC-3469711786DF}"/>
              </a:ext>
            </a:extLst>
          </p:cNvPr>
          <p:cNvSpPr>
            <a:spLocks noGrp="1"/>
          </p:cNvSpPr>
          <p:nvPr>
            <p:ph type="ctrTitle"/>
          </p:nvPr>
        </p:nvSpPr>
        <p:spPr>
          <a:xfrm>
            <a:off x="1097280" y="758952"/>
            <a:ext cx="10058400" cy="3566160"/>
          </a:xfrm>
        </p:spPr>
        <p:txBody>
          <a:bodyPr>
            <a:normAutofit/>
          </a:bodyPr>
          <a:lstStyle/>
          <a:p>
            <a:r>
              <a:rPr lang="es-MX">
                <a:solidFill>
                  <a:srgbClr val="FFFFFF"/>
                </a:solidFill>
              </a:rPr>
              <a:t>Actividad 3:</a:t>
            </a:r>
            <a:endParaRPr lang="en-US">
              <a:solidFill>
                <a:srgbClr val="FFFFFF"/>
              </a:solidFill>
            </a:endParaRPr>
          </a:p>
        </p:txBody>
      </p:sp>
      <p:sp>
        <p:nvSpPr>
          <p:cNvPr id="3" name="Subtítulo 2">
            <a:extLst>
              <a:ext uri="{FF2B5EF4-FFF2-40B4-BE49-F238E27FC236}">
                <a16:creationId xmlns:a16="http://schemas.microsoft.com/office/drawing/2014/main" id="{1BDA3084-2AD2-B0CD-A0D8-2CEAD58D18A1}"/>
              </a:ext>
            </a:extLst>
          </p:cNvPr>
          <p:cNvSpPr>
            <a:spLocks noGrp="1"/>
          </p:cNvSpPr>
          <p:nvPr>
            <p:ph type="subTitle" idx="1"/>
          </p:nvPr>
        </p:nvSpPr>
        <p:spPr>
          <a:xfrm>
            <a:off x="1100051" y="4455620"/>
            <a:ext cx="10058400" cy="1143000"/>
          </a:xfrm>
        </p:spPr>
        <p:txBody>
          <a:bodyPr>
            <a:normAutofit/>
          </a:bodyPr>
          <a:lstStyle/>
          <a:p>
            <a:endParaRPr lang="en-US">
              <a:solidFill>
                <a:srgbClr val="FFFFFF"/>
              </a:solidFill>
            </a:endParaRPr>
          </a:p>
        </p:txBody>
      </p:sp>
      <p:cxnSp>
        <p:nvCxnSpPr>
          <p:cNvPr id="9" name="Straight Connector 8">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033102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C56B0E0-4C0E-1BF2-E19E-F8F250DC9B13}"/>
              </a:ext>
            </a:extLst>
          </p:cNvPr>
          <p:cNvPicPr>
            <a:picLocks noChangeAspect="1"/>
          </p:cNvPicPr>
          <p:nvPr/>
        </p:nvPicPr>
        <p:blipFill>
          <a:blip r:embed="rId2">
            <a:alphaModFix amt="35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B76C9454-0E3C-2DA8-BEE8-60B87CCA9F9E}"/>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7400">
                <a:solidFill>
                  <a:srgbClr val="FFFFFF"/>
                </a:solidFill>
              </a:rPr>
              <a:t>Tarea 1: Conexión a una instancia EC2 de Amazon Linux usando SSH</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744391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Una imagen de una radiación electromagnética">
            <a:extLst>
              <a:ext uri="{FF2B5EF4-FFF2-40B4-BE49-F238E27FC236}">
                <a16:creationId xmlns:a16="http://schemas.microsoft.com/office/drawing/2014/main" id="{2C16E051-D2E5-E2F0-BF47-0D673DB2CF64}"/>
              </a:ext>
            </a:extLst>
          </p:cNvPr>
          <p:cNvPicPr>
            <a:picLocks noChangeAspect="1"/>
          </p:cNvPicPr>
          <p:nvPr/>
        </p:nvPicPr>
        <p:blipFill>
          <a:blip r:embed="rId2">
            <a:alphaModFix amt="35000"/>
          </a:blip>
          <a:srcRect t="9753" b="6292"/>
          <a:stretch/>
        </p:blipFill>
        <p:spPr>
          <a:xfrm>
            <a:off x="20" y="10"/>
            <a:ext cx="12191980" cy="6857990"/>
          </a:xfrm>
          <a:prstGeom prst="rect">
            <a:avLst/>
          </a:prstGeom>
        </p:spPr>
      </p:pic>
      <p:sp>
        <p:nvSpPr>
          <p:cNvPr id="2" name="Título 1">
            <a:extLst>
              <a:ext uri="{FF2B5EF4-FFF2-40B4-BE49-F238E27FC236}">
                <a16:creationId xmlns:a16="http://schemas.microsoft.com/office/drawing/2014/main" id="{B39EFEE1-598F-5B14-6F85-6492B4A9644B}"/>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Monitoreo y Metricas con AWS CloudWatch</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7689173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3353F1-2499-E408-E754-723B8E1F2381}"/>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4F7D6283-129E-CD33-D896-B3F838A68DA5}"/>
              </a:ext>
            </a:extLst>
          </p:cNvPr>
          <p:cNvSpPr>
            <a:spLocks noGrp="1"/>
          </p:cNvSpPr>
          <p:nvPr>
            <p:ph idx="1"/>
          </p:nvPr>
        </p:nvSpPr>
        <p:spPr/>
        <p:txBody>
          <a:bodyPr/>
          <a:lstStyle/>
          <a:p>
            <a:r>
              <a:rPr lang="es-MX" dirty="0"/>
              <a:t>Se configuran los datos proporcionados por el laboratorio, se vuelve a descargar el archivo </a:t>
            </a:r>
            <a:r>
              <a:rPr lang="es-MX" dirty="0" err="1"/>
              <a:t>labuser.ppk</a:t>
            </a:r>
            <a:r>
              <a:rPr lang="es-MX" dirty="0"/>
              <a:t> y se inicia sesión como ec2-user.</a:t>
            </a:r>
            <a:endParaRPr lang="en-US" dirty="0"/>
          </a:p>
        </p:txBody>
      </p:sp>
    </p:spTree>
    <p:extLst>
      <p:ext uri="{BB962C8B-B14F-4D97-AF65-F5344CB8AC3E}">
        <p14:creationId xmlns:p14="http://schemas.microsoft.com/office/powerpoint/2010/main" val="224785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B01E66-4EE7-D70D-563A-211D1428A8F3}"/>
              </a:ext>
            </a:extLst>
          </p:cNvPr>
          <p:cNvSpPr>
            <a:spLocks noGrp="1"/>
          </p:cNvSpPr>
          <p:nvPr>
            <p:ph type="title"/>
          </p:nvPr>
        </p:nvSpPr>
        <p:spPr/>
        <p:txBody>
          <a:bodyPr/>
          <a:lstStyle/>
          <a:p>
            <a:r>
              <a:rPr lang="es-MX" dirty="0"/>
              <a:t>Datos:</a:t>
            </a:r>
            <a:endParaRPr lang="en-US" dirty="0"/>
          </a:p>
        </p:txBody>
      </p:sp>
      <p:graphicFrame>
        <p:nvGraphicFramePr>
          <p:cNvPr id="4" name="Marcador de contenido 3">
            <a:extLst>
              <a:ext uri="{FF2B5EF4-FFF2-40B4-BE49-F238E27FC236}">
                <a16:creationId xmlns:a16="http://schemas.microsoft.com/office/drawing/2014/main" id="{DF594542-F74E-609D-3532-D0F49B9EB4D7}"/>
              </a:ext>
            </a:extLst>
          </p:cNvPr>
          <p:cNvGraphicFramePr>
            <a:graphicFrameLocks noGrp="1"/>
          </p:cNvGraphicFramePr>
          <p:nvPr>
            <p:ph idx="1"/>
          </p:nvPr>
        </p:nvGraphicFramePr>
        <p:xfrm>
          <a:off x="838200" y="3553791"/>
          <a:ext cx="10515600" cy="895005"/>
        </p:xfrm>
        <a:graphic>
          <a:graphicData uri="http://schemas.openxmlformats.org/drawingml/2006/table">
            <a:tbl>
              <a:tblPr/>
              <a:tblGrid>
                <a:gridCol w="5257800">
                  <a:extLst>
                    <a:ext uri="{9D8B030D-6E8A-4147-A177-3AD203B41FA5}">
                      <a16:colId xmlns:a16="http://schemas.microsoft.com/office/drawing/2014/main" val="2465529805"/>
                    </a:ext>
                  </a:extLst>
                </a:gridCol>
                <a:gridCol w="5257800">
                  <a:extLst>
                    <a:ext uri="{9D8B030D-6E8A-4147-A177-3AD203B41FA5}">
                      <a16:colId xmlns:a16="http://schemas.microsoft.com/office/drawing/2014/main" val="2377916863"/>
                    </a:ext>
                  </a:extLst>
                </a:gridCol>
              </a:tblGrid>
              <a:tr h="252908">
                <a:tc>
                  <a:txBody>
                    <a:bodyPr/>
                    <a:lstStyle/>
                    <a:p>
                      <a:pPr algn="l" fontAlgn="t">
                        <a:lnSpc>
                          <a:spcPts val="1500"/>
                        </a:lnSpc>
                      </a:pPr>
                      <a:r>
                        <a:rPr lang="en-US" sz="1300">
                          <a:effectLst/>
                        </a:rPr>
                        <a:t>SecretKey</a:t>
                      </a:r>
                    </a:p>
                  </a:txBody>
                  <a:tcPr marL="52965" marR="52965" marT="52965" marB="529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lnSpc>
                          <a:spcPts val="1500"/>
                        </a:lnSpc>
                      </a:pPr>
                      <a:r>
                        <a:rPr lang="en-US" sz="1300" dirty="0">
                          <a:effectLst/>
                        </a:rPr>
                        <a:t>BZ7uK9M/mW085pgKaRMVSJ4WvgSjHUj4hF9q1ckf</a:t>
                      </a:r>
                    </a:p>
                  </a:txBody>
                  <a:tcPr marL="52965" marR="52965" marT="52965" marB="529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72356065"/>
                  </a:ext>
                </a:extLst>
              </a:tr>
              <a:tr h="252908">
                <a:tc>
                  <a:txBody>
                    <a:bodyPr/>
                    <a:lstStyle/>
                    <a:p>
                      <a:pPr algn="l" fontAlgn="t">
                        <a:lnSpc>
                          <a:spcPts val="1500"/>
                        </a:lnSpc>
                      </a:pPr>
                      <a:r>
                        <a:rPr lang="en-US" sz="1300">
                          <a:effectLst/>
                        </a:rPr>
                        <a:t>CliHostPublicIP</a:t>
                      </a:r>
                    </a:p>
                  </a:txBody>
                  <a:tcPr marL="52965" marR="52965" marT="52965" marB="529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lnSpc>
                          <a:spcPts val="1500"/>
                        </a:lnSpc>
                      </a:pPr>
                      <a:r>
                        <a:rPr lang="en-US" sz="1300" dirty="0">
                          <a:effectLst/>
                        </a:rPr>
                        <a:t>54.86.248.71</a:t>
                      </a:r>
                    </a:p>
                  </a:txBody>
                  <a:tcPr marL="52965" marR="52965" marT="52965" marB="529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8818064"/>
                  </a:ext>
                </a:extLst>
              </a:tr>
              <a:tr h="252908">
                <a:tc>
                  <a:txBody>
                    <a:bodyPr/>
                    <a:lstStyle/>
                    <a:p>
                      <a:pPr algn="l" fontAlgn="t">
                        <a:lnSpc>
                          <a:spcPts val="1500"/>
                        </a:lnSpc>
                      </a:pPr>
                      <a:r>
                        <a:rPr lang="en-US" sz="1300">
                          <a:effectLst/>
                        </a:rPr>
                        <a:t>AccessKey</a:t>
                      </a:r>
                    </a:p>
                  </a:txBody>
                  <a:tcPr marL="52965" marR="52965" marT="52965" marB="5296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lnSpc>
                          <a:spcPts val="1500"/>
                        </a:lnSpc>
                      </a:pPr>
                      <a:r>
                        <a:rPr lang="en-US" sz="1300" dirty="0">
                          <a:effectLst/>
                        </a:rPr>
                        <a:t>AKIAU347IEVBACKN36PE</a:t>
                      </a:r>
                    </a:p>
                  </a:txBody>
                  <a:tcPr marL="52965" marR="52965" marT="52965" marB="5296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42375827"/>
                  </a:ext>
                </a:extLst>
              </a:tr>
            </a:tbl>
          </a:graphicData>
        </a:graphic>
      </p:graphicFrame>
    </p:spTree>
    <p:extLst>
      <p:ext uri="{BB962C8B-B14F-4D97-AF65-F5344CB8AC3E}">
        <p14:creationId xmlns:p14="http://schemas.microsoft.com/office/powerpoint/2010/main" val="1633536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Marcador de contenido 4">
            <a:extLst>
              <a:ext uri="{FF2B5EF4-FFF2-40B4-BE49-F238E27FC236}">
                <a16:creationId xmlns:a16="http://schemas.microsoft.com/office/drawing/2014/main" id="{F45BE4F3-6699-3486-5CEF-323CF7B95AB6}"/>
              </a:ext>
            </a:extLst>
          </p:cNvPr>
          <p:cNvPicPr>
            <a:picLocks noGrp="1" noChangeAspect="1"/>
          </p:cNvPicPr>
          <p:nvPr>
            <p:ph idx="1"/>
          </p:nvPr>
        </p:nvPicPr>
        <p:blipFill>
          <a:blip r:embed="rId2"/>
          <a:srcRect r="1" b="17671"/>
          <a:stretch/>
        </p:blipFill>
        <p:spPr>
          <a:xfrm>
            <a:off x="643467" y="643467"/>
            <a:ext cx="10905066" cy="5050225"/>
          </a:xfrm>
          <a:prstGeom prst="rect">
            <a:avLst/>
          </a:prstGeom>
        </p:spPr>
      </p:pic>
    </p:spTree>
    <p:extLst>
      <p:ext uri="{BB962C8B-B14F-4D97-AF65-F5344CB8AC3E}">
        <p14:creationId xmlns:p14="http://schemas.microsoft.com/office/powerpoint/2010/main" val="3002312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EC25-0586-7A8C-895C-63BA29CD6739}"/>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E1BF7B71-1757-87C2-1D41-1D3B7322555E}"/>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EDDA7138-70BD-B30B-0FE9-54B3E7D77CAE}"/>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13650433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B8F4C48B-C990-CBAB-06A4-85418E7AE28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Persona escribiendo en un bloc de notas">
            <a:extLst>
              <a:ext uri="{FF2B5EF4-FFF2-40B4-BE49-F238E27FC236}">
                <a16:creationId xmlns:a16="http://schemas.microsoft.com/office/drawing/2014/main" id="{AA628FC9-31E4-50D3-8544-6538CDB8FB98}"/>
              </a:ext>
            </a:extLst>
          </p:cNvPr>
          <p:cNvPicPr>
            <a:picLocks noChangeAspect="1"/>
          </p:cNvPicPr>
          <p:nvPr/>
        </p:nvPicPr>
        <p:blipFill>
          <a:blip r:embed="rId2">
            <a:alphaModFix amt="35000"/>
          </a:blip>
          <a:srcRect t="13177" b="15845"/>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5A29054-4A69-9B26-9CF9-1E1820804855}"/>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Tarea 2: Configurar AWS CLI</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26651106"/>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33966-0BFE-F20C-1694-6F8F9E1E5DEA}"/>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965C2004-9171-2EC8-7C03-1B99CD398B5F}"/>
              </a:ext>
            </a:extLst>
          </p:cNvPr>
          <p:cNvSpPr>
            <a:spLocks noGrp="1"/>
          </p:cNvSpPr>
          <p:nvPr>
            <p:ph idx="1"/>
          </p:nvPr>
        </p:nvSpPr>
        <p:spPr/>
        <p:txBody>
          <a:bodyPr/>
          <a:lstStyle/>
          <a:p>
            <a:pPr marL="201168" lvl="1" indent="0">
              <a:buNone/>
            </a:pPr>
            <a:r>
              <a:rPr lang="es-MX" dirty="0"/>
              <a:t>Usando el resto de datos se configura el tipo de output que se usará, la región y se ingresa la </a:t>
            </a:r>
            <a:r>
              <a:rPr lang="es-MX" dirty="0" err="1"/>
              <a:t>access</a:t>
            </a:r>
            <a:r>
              <a:rPr lang="es-MX" dirty="0"/>
              <a:t> </a:t>
            </a:r>
            <a:r>
              <a:rPr lang="es-MX" dirty="0" err="1"/>
              <a:t>key</a:t>
            </a:r>
            <a:r>
              <a:rPr lang="es-MX" dirty="0"/>
              <a:t> y la </a:t>
            </a:r>
            <a:r>
              <a:rPr lang="es-MX" dirty="0" err="1"/>
              <a:t>secret</a:t>
            </a:r>
            <a:r>
              <a:rPr lang="es-MX" dirty="0"/>
              <a:t> </a:t>
            </a:r>
            <a:r>
              <a:rPr lang="es-MX" dirty="0" err="1"/>
              <a:t>access</a:t>
            </a:r>
            <a:r>
              <a:rPr lang="es-MX" dirty="0"/>
              <a:t> </a:t>
            </a:r>
            <a:r>
              <a:rPr lang="es-MX" dirty="0" err="1"/>
              <a:t>key</a:t>
            </a:r>
            <a:r>
              <a:rPr lang="es-MX" dirty="0"/>
              <a:t>.</a:t>
            </a:r>
            <a:endParaRPr lang="en-US" dirty="0"/>
          </a:p>
        </p:txBody>
      </p:sp>
    </p:spTree>
    <p:extLst>
      <p:ext uri="{BB962C8B-B14F-4D97-AF65-F5344CB8AC3E}">
        <p14:creationId xmlns:p14="http://schemas.microsoft.com/office/powerpoint/2010/main" val="2631125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2CE27-DF51-340D-E12D-B4DB0F29DD69}"/>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FE9CC30-CAA4-6C07-362D-F13266446AE8}"/>
              </a:ext>
            </a:extLst>
          </p:cNvPr>
          <p:cNvSpPr>
            <a:spLocks noGrp="1"/>
          </p:cNvSpPr>
          <p:nvPr>
            <p:ph idx="1"/>
          </p:nvPr>
        </p:nvSpPr>
        <p:spPr/>
        <p:txBody>
          <a:bodyPr/>
          <a:lstStyle/>
          <a:p>
            <a:endParaRPr lang="en-US" dirty="0"/>
          </a:p>
        </p:txBody>
      </p:sp>
      <p:pic>
        <p:nvPicPr>
          <p:cNvPr id="5" name="Imagen 4">
            <a:extLst>
              <a:ext uri="{FF2B5EF4-FFF2-40B4-BE49-F238E27FC236}">
                <a16:creationId xmlns:a16="http://schemas.microsoft.com/office/drawing/2014/main" id="{B4998A94-BB66-43CB-EE78-2319DFD39BD5}"/>
              </a:ext>
            </a:extLst>
          </p:cNvPr>
          <p:cNvPicPr>
            <a:picLocks noChangeAspect="1"/>
          </p:cNvPicPr>
          <p:nvPr/>
        </p:nvPicPr>
        <p:blipFill>
          <a:blip r:embed="rId2"/>
          <a:stretch>
            <a:fillRect/>
          </a:stretch>
        </p:blipFill>
        <p:spPr>
          <a:xfrm>
            <a:off x="2180678" y="685417"/>
            <a:ext cx="7830643" cy="5487166"/>
          </a:xfrm>
          <a:prstGeom prst="rect">
            <a:avLst/>
          </a:prstGeom>
        </p:spPr>
      </p:pic>
    </p:spTree>
    <p:extLst>
      <p:ext uri="{BB962C8B-B14F-4D97-AF65-F5344CB8AC3E}">
        <p14:creationId xmlns:p14="http://schemas.microsoft.com/office/powerpoint/2010/main" val="19536040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1" name="Rectangle 513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135" name="Straight Connector 513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37" name="Rectangle 513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A45991-E541-1E27-DBF2-D52383EB1CE9}"/>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a:solidFill>
                  <a:schemeClr val="tx1">
                    <a:lumMod val="85000"/>
                    <a:lumOff val="15000"/>
                  </a:schemeClr>
                </a:solidFill>
              </a:rPr>
              <a:t>Tarea 3: Crear una instancia EC2 usando CLI</a:t>
            </a:r>
          </a:p>
        </p:txBody>
      </p:sp>
      <p:pic>
        <p:nvPicPr>
          <p:cNvPr id="5126" name="Picture 6" descr="Amazon EC2 - Compre agora na Software.com.br">
            <a:extLst>
              <a:ext uri="{FF2B5EF4-FFF2-40B4-BE49-F238E27FC236}">
                <a16:creationId xmlns:a16="http://schemas.microsoft.com/office/drawing/2014/main" id="{51B18145-87F9-16ED-2300-AF1E858B91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3999" y="959090"/>
            <a:ext cx="6912217" cy="4416138"/>
          </a:xfrm>
          <a:prstGeom prst="rect">
            <a:avLst/>
          </a:prstGeom>
          <a:noFill/>
          <a:extLst>
            <a:ext uri="{909E8E84-426E-40DD-AFC4-6F175D3DCCD1}">
              <a14:hiddenFill xmlns:a14="http://schemas.microsoft.com/office/drawing/2010/main">
                <a:solidFill>
                  <a:srgbClr val="FFFFFF"/>
                </a:solidFill>
              </a14:hiddenFill>
            </a:ext>
          </a:extLst>
        </p:spPr>
      </p:pic>
      <p:cxnSp>
        <p:nvCxnSpPr>
          <p:cNvPr id="5139" name="Straight Connector 513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141" name="Rectangle 514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43" name="Rectangle 514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AutoShape 2" descr="Qué es Amazon EC2? Lanzamiento de tu primera instancia - DEV Community">
            <a:extLst>
              <a:ext uri="{FF2B5EF4-FFF2-40B4-BE49-F238E27FC236}">
                <a16:creationId xmlns:a16="http://schemas.microsoft.com/office/drawing/2014/main" id="{73B5B225-49F6-5372-7817-F41AF78A64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81659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C7D788-5E22-4256-60A2-F26343D60329}"/>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1E91EDD9-4AFB-4B51-F6CC-9F22A15A3368}"/>
              </a:ext>
            </a:extLst>
          </p:cNvPr>
          <p:cNvSpPr>
            <a:spLocks noGrp="1"/>
          </p:cNvSpPr>
          <p:nvPr>
            <p:ph idx="1"/>
          </p:nvPr>
        </p:nvSpPr>
        <p:spPr/>
        <p:txBody>
          <a:bodyPr/>
          <a:lstStyle/>
          <a:p>
            <a:r>
              <a:rPr lang="es-MX" dirty="0"/>
              <a:t>Se siguen pasos para crear una instancia usando únicamente EC2, usando el comando “vi” podemos ver el script de la instancia a crear. Al intentar correr el script aparecen errores los cuales se irán arreglando.</a:t>
            </a:r>
            <a:endParaRPr lang="en-US" dirty="0"/>
          </a:p>
        </p:txBody>
      </p:sp>
    </p:spTree>
    <p:extLst>
      <p:ext uri="{BB962C8B-B14F-4D97-AF65-F5344CB8AC3E}">
        <p14:creationId xmlns:p14="http://schemas.microsoft.com/office/powerpoint/2010/main" val="4258021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382C1-3D78-592C-5FE1-43EBCD807B0D}"/>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2E71804D-5AD3-48FF-8CFF-6DD5B11A1512}"/>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366341D3-F318-D387-66A5-1503431C7760}"/>
              </a:ext>
            </a:extLst>
          </p:cNvPr>
          <p:cNvPicPr>
            <a:picLocks noChangeAspect="1"/>
          </p:cNvPicPr>
          <p:nvPr/>
        </p:nvPicPr>
        <p:blipFill>
          <a:blip r:embed="rId2"/>
          <a:stretch>
            <a:fillRect/>
          </a:stretch>
        </p:blipFill>
        <p:spPr>
          <a:xfrm>
            <a:off x="2004441" y="2743104"/>
            <a:ext cx="8183117" cy="1371791"/>
          </a:xfrm>
          <a:prstGeom prst="rect">
            <a:avLst/>
          </a:prstGeom>
        </p:spPr>
      </p:pic>
    </p:spTree>
    <p:extLst>
      <p:ext uri="{BB962C8B-B14F-4D97-AF65-F5344CB8AC3E}">
        <p14:creationId xmlns:p14="http://schemas.microsoft.com/office/powerpoint/2010/main" val="905945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9833D0-003D-008C-77ED-FFD70137A312}"/>
              </a:ext>
            </a:extLst>
          </p:cNvPr>
          <p:cNvSpPr>
            <a:spLocks noGrp="1"/>
          </p:cNvSpPr>
          <p:nvPr>
            <p:ph type="title"/>
          </p:nvPr>
        </p:nvSpPr>
        <p:spPr/>
        <p:txBody>
          <a:bodyPr/>
          <a:lstStyle/>
          <a:p>
            <a:r>
              <a:rPr lang="es-MX" dirty="0"/>
              <a:t>Medición y Monitoreo con AWS </a:t>
            </a:r>
            <a:r>
              <a:rPr lang="es-MX" dirty="0" err="1"/>
              <a:t>CloudWatch</a:t>
            </a:r>
            <a:endParaRPr lang="en-US" dirty="0"/>
          </a:p>
        </p:txBody>
      </p:sp>
      <p:sp>
        <p:nvSpPr>
          <p:cNvPr id="3" name="Marcador de contenido 2">
            <a:extLst>
              <a:ext uri="{FF2B5EF4-FFF2-40B4-BE49-F238E27FC236}">
                <a16:creationId xmlns:a16="http://schemas.microsoft.com/office/drawing/2014/main" id="{E6DBAADD-3BCE-1ED3-8032-FF6D66D7D016}"/>
              </a:ext>
            </a:extLst>
          </p:cNvPr>
          <p:cNvSpPr>
            <a:spLocks noGrp="1"/>
          </p:cNvSpPr>
          <p:nvPr>
            <p:ph idx="1"/>
          </p:nvPr>
        </p:nvSpPr>
        <p:spPr/>
        <p:txBody>
          <a:bodyPr/>
          <a:lstStyle/>
          <a:p>
            <a:r>
              <a:rPr lang="es-MX" dirty="0" err="1"/>
              <a:t>CloudWatch</a:t>
            </a:r>
            <a:r>
              <a:rPr lang="es-MX" dirty="0"/>
              <a:t> de AWS permite la recopilación, la visualización y hace posible el análisis de métricas en tiempo real.</a:t>
            </a:r>
          </a:p>
          <a:p>
            <a:r>
              <a:rPr lang="es-MX" dirty="0"/>
              <a:t>Registra métricas como el uso de CPU, memoria RAM, errores, etc.</a:t>
            </a:r>
          </a:p>
          <a:p>
            <a:r>
              <a:rPr lang="es-MX" dirty="0"/>
              <a:t>Hace posible el análisis de tendencias, optimización de recursos y detección de problemas desde etapas tempranas.</a:t>
            </a:r>
          </a:p>
          <a:p>
            <a:endParaRPr lang="es-MX" dirty="0"/>
          </a:p>
          <a:p>
            <a:r>
              <a:rPr lang="es-MX" dirty="0"/>
              <a:t>Su impacto es grande ya que mejora la visualización del sistema lo que permite tomar mejores decisiones.</a:t>
            </a:r>
            <a:endParaRPr lang="en-US" dirty="0"/>
          </a:p>
        </p:txBody>
      </p:sp>
    </p:spTree>
    <p:extLst>
      <p:ext uri="{BB962C8B-B14F-4D97-AF65-F5344CB8AC3E}">
        <p14:creationId xmlns:p14="http://schemas.microsoft.com/office/powerpoint/2010/main" val="41604319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3CD8E-6B41-3164-5C87-1D02226B5A2B}"/>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90B6DDEF-F1F4-23DD-7C89-E5756C25BBDD}"/>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238E995A-6828-780D-712C-C28F49287329}"/>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2715023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102D9-11AB-48F5-B1B6-D724C2D66779}"/>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8A7E34B9-1775-BE07-C889-F3B1DE3E8289}"/>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FDF49E31-BAB4-440B-DC7A-3AC087583FE0}"/>
              </a:ext>
            </a:extLst>
          </p:cNvPr>
          <p:cNvPicPr>
            <a:picLocks noChangeAspect="1"/>
          </p:cNvPicPr>
          <p:nvPr/>
        </p:nvPicPr>
        <p:blipFill>
          <a:blip r:embed="rId2"/>
          <a:stretch>
            <a:fillRect/>
          </a:stretch>
        </p:blipFill>
        <p:spPr>
          <a:xfrm>
            <a:off x="0" y="1251687"/>
            <a:ext cx="12192000" cy="4354626"/>
          </a:xfrm>
          <a:prstGeom prst="rect">
            <a:avLst/>
          </a:prstGeom>
        </p:spPr>
      </p:pic>
    </p:spTree>
    <p:extLst>
      <p:ext uri="{BB962C8B-B14F-4D97-AF65-F5344CB8AC3E}">
        <p14:creationId xmlns:p14="http://schemas.microsoft.com/office/powerpoint/2010/main" val="35617030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E2ACE-345D-C96F-E3A5-6DE77F726D19}"/>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1C92EFA3-1FAF-E78D-956B-2164914B536C}"/>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3FF99C7F-EBE3-87FC-3117-B2205E23C1DA}"/>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1572039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337F9D-B533-3BEA-F3FB-90E28BE17626}"/>
              </a:ext>
            </a:extLst>
          </p:cNvPr>
          <p:cNvSpPr>
            <a:spLocks noGrp="1"/>
          </p:cNvSpPr>
          <p:nvPr>
            <p:ph type="title"/>
          </p:nvPr>
        </p:nvSpPr>
        <p:spPr/>
        <p:txBody>
          <a:bodyPr/>
          <a:lstStyle/>
          <a:p>
            <a:r>
              <a:rPr lang="es-MX" dirty="0"/>
              <a:t>Solución Problema 1:</a:t>
            </a:r>
            <a:endParaRPr lang="en-US" dirty="0"/>
          </a:p>
        </p:txBody>
      </p:sp>
      <p:sp>
        <p:nvSpPr>
          <p:cNvPr id="3" name="Marcador de contenido 2">
            <a:extLst>
              <a:ext uri="{FF2B5EF4-FFF2-40B4-BE49-F238E27FC236}">
                <a16:creationId xmlns:a16="http://schemas.microsoft.com/office/drawing/2014/main" id="{5FE9F51B-4195-7564-4720-23C64B1CDD90}"/>
              </a:ext>
            </a:extLst>
          </p:cNvPr>
          <p:cNvSpPr>
            <a:spLocks noGrp="1"/>
          </p:cNvSpPr>
          <p:nvPr>
            <p:ph idx="1"/>
          </p:nvPr>
        </p:nvSpPr>
        <p:spPr/>
        <p:txBody>
          <a:bodyPr/>
          <a:lstStyle/>
          <a:p>
            <a:r>
              <a:rPr lang="es-MX" dirty="0"/>
              <a:t>Se modifico el script por medio del comando nano donde se cambió la región de ciertos puntos que estaban mal definidas.</a:t>
            </a:r>
            <a:endParaRPr lang="en-US" dirty="0"/>
          </a:p>
        </p:txBody>
      </p:sp>
    </p:spTree>
    <p:extLst>
      <p:ext uri="{BB962C8B-B14F-4D97-AF65-F5344CB8AC3E}">
        <p14:creationId xmlns:p14="http://schemas.microsoft.com/office/powerpoint/2010/main" val="18575527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02DCE-03C6-66B0-131D-898876764393}"/>
              </a:ext>
            </a:extLst>
          </p:cNvPr>
          <p:cNvSpPr>
            <a:spLocks noGrp="1"/>
          </p:cNvSpPr>
          <p:nvPr>
            <p:ph type="title"/>
          </p:nvPr>
        </p:nvSpPr>
        <p:spPr/>
        <p:txBody>
          <a:bodyPr/>
          <a:lstStyle/>
          <a:p>
            <a:r>
              <a:rPr lang="es-MX" dirty="0"/>
              <a:t>De</a:t>
            </a:r>
            <a:endParaRPr lang="en-US" dirty="0"/>
          </a:p>
        </p:txBody>
      </p:sp>
      <p:pic>
        <p:nvPicPr>
          <p:cNvPr id="5" name="Marcador de contenido 4">
            <a:extLst>
              <a:ext uri="{FF2B5EF4-FFF2-40B4-BE49-F238E27FC236}">
                <a16:creationId xmlns:a16="http://schemas.microsoft.com/office/drawing/2014/main" id="{234426C1-B82C-21D0-8F9D-7EA777F5FC2F}"/>
              </a:ext>
            </a:extLst>
          </p:cNvPr>
          <p:cNvPicPr>
            <a:picLocks noGrp="1" noChangeAspect="1"/>
          </p:cNvPicPr>
          <p:nvPr>
            <p:ph idx="1"/>
          </p:nvPr>
        </p:nvPicPr>
        <p:blipFill>
          <a:blip r:embed="rId2"/>
          <a:stretch>
            <a:fillRect/>
          </a:stretch>
        </p:blipFill>
        <p:spPr>
          <a:xfrm>
            <a:off x="2550718" y="1846263"/>
            <a:ext cx="7150890" cy="4022725"/>
          </a:xfrm>
        </p:spPr>
      </p:pic>
    </p:spTree>
    <p:extLst>
      <p:ext uri="{BB962C8B-B14F-4D97-AF65-F5344CB8AC3E}">
        <p14:creationId xmlns:p14="http://schemas.microsoft.com/office/powerpoint/2010/main" val="8649397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80682F-4AD5-0B3C-4613-3CADAFA5CDCA}"/>
              </a:ext>
            </a:extLst>
          </p:cNvPr>
          <p:cNvSpPr>
            <a:spLocks noGrp="1"/>
          </p:cNvSpPr>
          <p:nvPr>
            <p:ph type="title"/>
          </p:nvPr>
        </p:nvSpPr>
        <p:spPr/>
        <p:txBody>
          <a:bodyPr/>
          <a:lstStyle/>
          <a:p>
            <a:r>
              <a:rPr lang="es-MX" dirty="0"/>
              <a:t>A: </a:t>
            </a:r>
            <a:endParaRPr lang="en-US" dirty="0"/>
          </a:p>
        </p:txBody>
      </p:sp>
      <p:pic>
        <p:nvPicPr>
          <p:cNvPr id="5" name="Marcador de contenido 4">
            <a:extLst>
              <a:ext uri="{FF2B5EF4-FFF2-40B4-BE49-F238E27FC236}">
                <a16:creationId xmlns:a16="http://schemas.microsoft.com/office/drawing/2014/main" id="{B3DDF2E4-0122-DC89-DE1D-5BF1B6979D8F}"/>
              </a:ext>
            </a:extLst>
          </p:cNvPr>
          <p:cNvPicPr>
            <a:picLocks noGrp="1" noChangeAspect="1"/>
          </p:cNvPicPr>
          <p:nvPr>
            <p:ph idx="1"/>
          </p:nvPr>
        </p:nvPicPr>
        <p:blipFill>
          <a:blip r:embed="rId2"/>
          <a:stretch>
            <a:fillRect/>
          </a:stretch>
        </p:blipFill>
        <p:spPr>
          <a:xfrm>
            <a:off x="2015552" y="2766861"/>
            <a:ext cx="8221222" cy="2181529"/>
          </a:xfrm>
        </p:spPr>
      </p:pic>
    </p:spTree>
    <p:extLst>
      <p:ext uri="{BB962C8B-B14F-4D97-AF65-F5344CB8AC3E}">
        <p14:creationId xmlns:p14="http://schemas.microsoft.com/office/powerpoint/2010/main" val="39946666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D0DC70-E0F2-7B84-0985-96B07BB40294}"/>
              </a:ext>
            </a:extLst>
          </p:cNvPr>
          <p:cNvSpPr>
            <a:spLocks noGrp="1"/>
          </p:cNvSpPr>
          <p:nvPr>
            <p:ph type="title"/>
          </p:nvPr>
        </p:nvSpPr>
        <p:spPr/>
        <p:txBody>
          <a:bodyPr/>
          <a:lstStyle/>
          <a:p>
            <a:r>
              <a:rPr lang="es-MX" dirty="0"/>
              <a:t>Se guardaron los cambios usando </a:t>
            </a:r>
            <a:r>
              <a:rPr lang="es-MX" dirty="0" err="1"/>
              <a:t>Ctrl</a:t>
            </a:r>
            <a:r>
              <a:rPr lang="es-MX" dirty="0"/>
              <a:t> + O</a:t>
            </a:r>
            <a:endParaRPr lang="en-US" dirty="0"/>
          </a:p>
        </p:txBody>
      </p:sp>
      <p:sp>
        <p:nvSpPr>
          <p:cNvPr id="3" name="Marcador de contenido 2">
            <a:extLst>
              <a:ext uri="{FF2B5EF4-FFF2-40B4-BE49-F238E27FC236}">
                <a16:creationId xmlns:a16="http://schemas.microsoft.com/office/drawing/2014/main" id="{B76C6F21-0166-E1AA-D1F6-BA633E823B0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967388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6271DF-682D-2B6E-1E14-94BE2DF1E15A}"/>
              </a:ext>
            </a:extLst>
          </p:cNvPr>
          <p:cNvSpPr>
            <a:spLocks noGrp="1"/>
          </p:cNvSpPr>
          <p:nvPr>
            <p:ph type="title"/>
          </p:nvPr>
        </p:nvSpPr>
        <p:spPr/>
        <p:txBody>
          <a:bodyPr/>
          <a:lstStyle/>
          <a:p>
            <a:endParaRPr lang="en-US"/>
          </a:p>
        </p:txBody>
      </p:sp>
      <p:sp>
        <p:nvSpPr>
          <p:cNvPr id="7" name="Marcador de contenido 6">
            <a:extLst>
              <a:ext uri="{FF2B5EF4-FFF2-40B4-BE49-F238E27FC236}">
                <a16:creationId xmlns:a16="http://schemas.microsoft.com/office/drawing/2014/main" id="{9B39AEE8-0C14-6B5B-01EA-E157197234BC}"/>
              </a:ext>
            </a:extLst>
          </p:cNvPr>
          <p:cNvSpPr>
            <a:spLocks noGrp="1"/>
          </p:cNvSpPr>
          <p:nvPr>
            <p:ph idx="1"/>
          </p:nvPr>
        </p:nvSpPr>
        <p:spPr/>
        <p:txBody>
          <a:bodyPr/>
          <a:lstStyle/>
          <a:p>
            <a:endParaRPr lang="en-US"/>
          </a:p>
        </p:txBody>
      </p:sp>
      <p:pic>
        <p:nvPicPr>
          <p:cNvPr id="9" name="Imagen 8">
            <a:extLst>
              <a:ext uri="{FF2B5EF4-FFF2-40B4-BE49-F238E27FC236}">
                <a16:creationId xmlns:a16="http://schemas.microsoft.com/office/drawing/2014/main" id="{A5F98874-E88E-8AD6-E5E2-673786180002}"/>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12461870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3D8F94-6422-458A-33D0-296DC64FBAC3}"/>
              </a:ext>
            </a:extLst>
          </p:cNvPr>
          <p:cNvSpPr>
            <a:spLocks noGrp="1"/>
          </p:cNvSpPr>
          <p:nvPr>
            <p:ph type="title"/>
          </p:nvPr>
        </p:nvSpPr>
        <p:spPr/>
        <p:txBody>
          <a:bodyPr/>
          <a:lstStyle/>
          <a:p>
            <a:r>
              <a:rPr lang="es-MX" dirty="0"/>
              <a:t>Solución Problema 2:</a:t>
            </a:r>
            <a:endParaRPr lang="en-US" dirty="0"/>
          </a:p>
        </p:txBody>
      </p:sp>
      <p:sp>
        <p:nvSpPr>
          <p:cNvPr id="3" name="Marcador de contenido 2">
            <a:extLst>
              <a:ext uri="{FF2B5EF4-FFF2-40B4-BE49-F238E27FC236}">
                <a16:creationId xmlns:a16="http://schemas.microsoft.com/office/drawing/2014/main" id="{94FDAA93-CA31-6BD4-3AF1-9DCEABED99F7}"/>
              </a:ext>
            </a:extLst>
          </p:cNvPr>
          <p:cNvSpPr>
            <a:spLocks noGrp="1"/>
          </p:cNvSpPr>
          <p:nvPr>
            <p:ph idx="1"/>
          </p:nvPr>
        </p:nvSpPr>
        <p:spPr/>
        <p:txBody>
          <a:bodyPr/>
          <a:lstStyle/>
          <a:p>
            <a:r>
              <a:rPr lang="es-MX" dirty="0"/>
              <a:t>Es un problema de asignación de permisos, se crea una </a:t>
            </a:r>
            <a:r>
              <a:rPr lang="es-MX" dirty="0" err="1"/>
              <a:t>key</a:t>
            </a:r>
            <a:r>
              <a:rPr lang="es-MX" dirty="0"/>
              <a:t> </a:t>
            </a:r>
            <a:r>
              <a:rPr lang="es-MX" dirty="0" err="1"/>
              <a:t>pair</a:t>
            </a:r>
            <a:r>
              <a:rPr lang="es-MX" dirty="0"/>
              <a:t> de nombre </a:t>
            </a:r>
            <a:r>
              <a:rPr lang="es-MX" dirty="0" err="1"/>
              <a:t>mompopcafeserver</a:t>
            </a:r>
            <a:r>
              <a:rPr lang="es-MX" dirty="0"/>
              <a:t>, después, se accede al script de la instancia usando “vi” y se agregará una línea para definir que </a:t>
            </a:r>
            <a:r>
              <a:rPr lang="es-MX" dirty="0" err="1"/>
              <a:t>key</a:t>
            </a:r>
            <a:r>
              <a:rPr lang="es-MX" dirty="0"/>
              <a:t> </a:t>
            </a:r>
            <a:r>
              <a:rPr lang="es-MX" dirty="0" err="1"/>
              <a:t>pair</a:t>
            </a:r>
            <a:r>
              <a:rPr lang="es-MX" dirty="0"/>
              <a:t> se usará. </a:t>
            </a:r>
            <a:endParaRPr lang="en-US" dirty="0"/>
          </a:p>
        </p:txBody>
      </p:sp>
    </p:spTree>
    <p:extLst>
      <p:ext uri="{BB962C8B-B14F-4D97-AF65-F5344CB8AC3E}">
        <p14:creationId xmlns:p14="http://schemas.microsoft.com/office/powerpoint/2010/main" val="3901619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C114B1-4930-99C7-E490-CE0588F02D8F}"/>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4A486AD5-E640-C4E2-0188-E00FC370708E}"/>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CAA30094-CA92-C46E-139B-B9E71D847929}"/>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199142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Un primer plano de una llave y una bocallave">
            <a:extLst>
              <a:ext uri="{FF2B5EF4-FFF2-40B4-BE49-F238E27FC236}">
                <a16:creationId xmlns:a16="http://schemas.microsoft.com/office/drawing/2014/main" id="{4C721F5D-C80C-6EA6-71D1-09356DC71BF7}"/>
              </a:ext>
            </a:extLst>
          </p:cNvPr>
          <p:cNvPicPr>
            <a:picLocks noChangeAspect="1"/>
          </p:cNvPicPr>
          <p:nvPr/>
        </p:nvPicPr>
        <p:blipFill>
          <a:blip r:embed="rId2">
            <a:alphaModFix amt="35000"/>
          </a:blip>
          <a:srcRect t="10462" b="495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08314D2-05D8-0D9E-0A64-22DD468AE10B}"/>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Seguridad con DevSecOps y SonarQube</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935839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AEB63-5C45-BC76-56C8-4A58B0162AD4}"/>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C6160670-F9E8-1908-2CD6-9174FF847719}"/>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73371FF2-63C5-0B3F-A5A3-8901FC06A882}"/>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711772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FC4440-EE32-556C-ADD9-A9D1E6962D8B}"/>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314D0711-3589-8AB6-F085-1A82C879F175}"/>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68C9E901-5552-93F7-84CA-E5B4ADCF46B3}"/>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1869362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228F2-1E0E-27AC-70E4-C60B0375EFB0}"/>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46E6C8EC-873A-9BCE-B2E8-5B7B9C22F759}"/>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C5ADB2A3-CC25-F606-CB44-96C51C398A95}"/>
              </a:ext>
            </a:extLst>
          </p:cNvPr>
          <p:cNvPicPr>
            <a:picLocks noChangeAspect="1"/>
          </p:cNvPicPr>
          <p:nvPr/>
        </p:nvPicPr>
        <p:blipFill>
          <a:blip r:embed="rId2"/>
          <a:stretch>
            <a:fillRect/>
          </a:stretch>
        </p:blipFill>
        <p:spPr>
          <a:xfrm>
            <a:off x="2152099" y="1785708"/>
            <a:ext cx="7887801" cy="3286584"/>
          </a:xfrm>
          <a:prstGeom prst="rect">
            <a:avLst/>
          </a:prstGeom>
        </p:spPr>
      </p:pic>
    </p:spTree>
    <p:extLst>
      <p:ext uri="{BB962C8B-B14F-4D97-AF65-F5344CB8AC3E}">
        <p14:creationId xmlns:p14="http://schemas.microsoft.com/office/powerpoint/2010/main" val="1672475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30DE4-0B73-7D20-AFD3-4FD30BB82F16}"/>
              </a:ext>
            </a:extLst>
          </p:cNvPr>
          <p:cNvSpPr>
            <a:spLocks noGrp="1"/>
          </p:cNvSpPr>
          <p:nvPr>
            <p:ph type="title"/>
          </p:nvPr>
        </p:nvSpPr>
        <p:spPr/>
        <p:txBody>
          <a:bodyPr/>
          <a:lstStyle/>
          <a:p>
            <a:r>
              <a:rPr lang="es-MX" dirty="0"/>
              <a:t>Solución Problema 3:</a:t>
            </a:r>
            <a:endParaRPr lang="en-US" dirty="0"/>
          </a:p>
        </p:txBody>
      </p:sp>
      <p:sp>
        <p:nvSpPr>
          <p:cNvPr id="3" name="Marcador de contenido 2">
            <a:extLst>
              <a:ext uri="{FF2B5EF4-FFF2-40B4-BE49-F238E27FC236}">
                <a16:creationId xmlns:a16="http://schemas.microsoft.com/office/drawing/2014/main" id="{DE432048-46FC-9184-98C1-9CE6437D87A2}"/>
              </a:ext>
            </a:extLst>
          </p:cNvPr>
          <p:cNvSpPr>
            <a:spLocks noGrp="1"/>
          </p:cNvSpPr>
          <p:nvPr>
            <p:ph idx="1"/>
          </p:nvPr>
        </p:nvSpPr>
        <p:spPr/>
        <p:txBody>
          <a:bodyPr/>
          <a:lstStyle/>
          <a:p>
            <a:r>
              <a:rPr lang="es-MX" dirty="0"/>
              <a:t>No carga la página web de prueba. Para solucionarlo se instala </a:t>
            </a:r>
            <a:r>
              <a:rPr lang="es-MX" dirty="0" err="1"/>
              <a:t>nmap</a:t>
            </a:r>
            <a:r>
              <a:rPr lang="es-MX" dirty="0"/>
              <a:t>, se consigue la </a:t>
            </a:r>
            <a:r>
              <a:rPr lang="es-MX" dirty="0" err="1"/>
              <a:t>ip</a:t>
            </a:r>
            <a:r>
              <a:rPr lang="es-MX" dirty="0"/>
              <a:t> de la instancia por medio de AWS, se escribe el comando </a:t>
            </a:r>
            <a:r>
              <a:rPr lang="es-MX" dirty="0" err="1"/>
              <a:t>nmap</a:t>
            </a:r>
            <a:r>
              <a:rPr lang="es-MX" dirty="0"/>
              <a:t> –</a:t>
            </a:r>
            <a:r>
              <a:rPr lang="es-MX" dirty="0" err="1"/>
              <a:t>Pn”ip</a:t>
            </a:r>
            <a:r>
              <a:rPr lang="es-MX" dirty="0"/>
              <a:t>” y se corre el comando </a:t>
            </a:r>
            <a:r>
              <a:rPr lang="es-MX" dirty="0" err="1"/>
              <a:t>ssh</a:t>
            </a:r>
            <a:r>
              <a:rPr lang="es-MX" dirty="0"/>
              <a:t> –imompopcafeserver.com ec2-user@”ip”. Iremos a la configuración de la instancia y editaremos las reglas para permitir el acceso al puerto 80. Tras esto ya se nos permite entrar al sitio web. Para mostrar el sitio funcional ahora si se ingresa la finalidad /</a:t>
            </a:r>
            <a:r>
              <a:rPr lang="es-MX" dirty="0" err="1"/>
              <a:t>mompopcafe</a:t>
            </a:r>
            <a:r>
              <a:rPr lang="es-MX" dirty="0"/>
              <a:t>/ en el navegador lo que abre el sitio web.</a:t>
            </a:r>
            <a:endParaRPr lang="en-US" dirty="0"/>
          </a:p>
        </p:txBody>
      </p:sp>
    </p:spTree>
    <p:extLst>
      <p:ext uri="{BB962C8B-B14F-4D97-AF65-F5344CB8AC3E}">
        <p14:creationId xmlns:p14="http://schemas.microsoft.com/office/powerpoint/2010/main" val="2841348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10964-3643-641F-ACCC-0C31606E459A}"/>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6079EFA4-4007-DF41-D016-92867B1DD620}"/>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96F61505-D8E1-B7D9-32D3-653E1A3041B5}"/>
              </a:ext>
            </a:extLst>
          </p:cNvPr>
          <p:cNvPicPr>
            <a:picLocks noChangeAspect="1"/>
          </p:cNvPicPr>
          <p:nvPr/>
        </p:nvPicPr>
        <p:blipFill>
          <a:blip r:embed="rId2"/>
          <a:stretch>
            <a:fillRect/>
          </a:stretch>
        </p:blipFill>
        <p:spPr>
          <a:xfrm>
            <a:off x="0" y="1479614"/>
            <a:ext cx="12192000" cy="3898771"/>
          </a:xfrm>
          <a:prstGeom prst="rect">
            <a:avLst/>
          </a:prstGeom>
        </p:spPr>
      </p:pic>
    </p:spTree>
    <p:extLst>
      <p:ext uri="{BB962C8B-B14F-4D97-AF65-F5344CB8AC3E}">
        <p14:creationId xmlns:p14="http://schemas.microsoft.com/office/powerpoint/2010/main" val="32764858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109E8-69D3-95EA-64CB-CE32E80AA0C6}"/>
              </a:ext>
            </a:extLst>
          </p:cNvPr>
          <p:cNvSpPr>
            <a:spLocks noGrp="1"/>
          </p:cNvSpPr>
          <p:nvPr>
            <p:ph type="title"/>
          </p:nvPr>
        </p:nvSpPr>
        <p:spPr/>
        <p:txBody>
          <a:bodyPr/>
          <a:lstStyle/>
          <a:p>
            <a:r>
              <a:rPr lang="es-MX" dirty="0" err="1"/>
              <a:t>Ip</a:t>
            </a:r>
            <a:r>
              <a:rPr lang="es-MX" dirty="0"/>
              <a:t> publica</a:t>
            </a:r>
            <a:br>
              <a:rPr lang="es-MX" dirty="0"/>
            </a:br>
            <a:r>
              <a:rPr lang="es-MX" dirty="0"/>
              <a:t>: </a:t>
            </a:r>
            <a:r>
              <a:rPr lang="en-US" b="0" i="0" dirty="0">
                <a:solidFill>
                  <a:srgbClr val="000000"/>
                </a:solidFill>
                <a:effectLst/>
                <a:latin typeface="Times New Roman" panose="02020603050405020304" pitchFamily="18" charset="0"/>
              </a:rPr>
              <a:t>34.229.79.95</a:t>
            </a:r>
            <a:endParaRPr lang="en-US" dirty="0"/>
          </a:p>
        </p:txBody>
      </p:sp>
      <p:sp>
        <p:nvSpPr>
          <p:cNvPr id="3" name="Marcador de contenido 2">
            <a:extLst>
              <a:ext uri="{FF2B5EF4-FFF2-40B4-BE49-F238E27FC236}">
                <a16:creationId xmlns:a16="http://schemas.microsoft.com/office/drawing/2014/main" id="{ABD6B91B-B60E-DC3E-550F-CBE6456B9BC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277955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BC0E10-CD5F-43B3-1520-9676F8F86353}"/>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547E65F9-4177-9528-3830-62037800A3DD}"/>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6D909DF7-CFE0-1C4F-11E1-9DB16915DD6E}"/>
              </a:ext>
            </a:extLst>
          </p:cNvPr>
          <p:cNvPicPr>
            <a:picLocks noChangeAspect="1"/>
          </p:cNvPicPr>
          <p:nvPr/>
        </p:nvPicPr>
        <p:blipFill>
          <a:blip r:embed="rId2"/>
          <a:stretch>
            <a:fillRect/>
          </a:stretch>
        </p:blipFill>
        <p:spPr>
          <a:xfrm>
            <a:off x="0" y="1845734"/>
            <a:ext cx="12192000" cy="2488634"/>
          </a:xfrm>
          <a:prstGeom prst="rect">
            <a:avLst/>
          </a:prstGeom>
        </p:spPr>
      </p:pic>
    </p:spTree>
    <p:extLst>
      <p:ext uri="{BB962C8B-B14F-4D97-AF65-F5344CB8AC3E}">
        <p14:creationId xmlns:p14="http://schemas.microsoft.com/office/powerpoint/2010/main" val="1180021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8B2DDA-A789-DDCE-588C-B96D38B8273F}"/>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E9910358-81BD-5B10-F4D5-169AA75921F3}"/>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5C053A37-83DB-241D-8224-1BE2BA801028}"/>
              </a:ext>
            </a:extLst>
          </p:cNvPr>
          <p:cNvPicPr>
            <a:picLocks noChangeAspect="1"/>
          </p:cNvPicPr>
          <p:nvPr/>
        </p:nvPicPr>
        <p:blipFill>
          <a:blip r:embed="rId2"/>
          <a:stretch>
            <a:fillRect/>
          </a:stretch>
        </p:blipFill>
        <p:spPr>
          <a:xfrm>
            <a:off x="0" y="2575559"/>
            <a:ext cx="12192000" cy="1813221"/>
          </a:xfrm>
          <a:prstGeom prst="rect">
            <a:avLst/>
          </a:prstGeom>
        </p:spPr>
      </p:pic>
    </p:spTree>
    <p:extLst>
      <p:ext uri="{BB962C8B-B14F-4D97-AF65-F5344CB8AC3E}">
        <p14:creationId xmlns:p14="http://schemas.microsoft.com/office/powerpoint/2010/main" val="42855587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856A6-B4C6-E7C0-3604-900AA40254D5}"/>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2467241D-FBF6-59FA-8537-ED5A9DD639CD}"/>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C5D01E58-60FC-CFAA-3AAD-81DB018965FB}"/>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35417134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61669-2D7C-ACB9-F6F8-587D5698B33C}"/>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083125D-08BE-E72E-A68E-194496884619}"/>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59464BCC-5C85-40AE-556D-C85410D3B18C}"/>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729693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D50CCF-DEB7-86ED-7447-3DB037DD6FF7}"/>
              </a:ext>
            </a:extLst>
          </p:cNvPr>
          <p:cNvSpPr>
            <a:spLocks noGrp="1"/>
          </p:cNvSpPr>
          <p:nvPr>
            <p:ph type="title"/>
          </p:nvPr>
        </p:nvSpPr>
        <p:spPr/>
        <p:txBody>
          <a:bodyPr/>
          <a:lstStyle/>
          <a:p>
            <a:r>
              <a:rPr lang="es-MX" dirty="0" err="1"/>
              <a:t>DevSecOps</a:t>
            </a:r>
            <a:r>
              <a:rPr lang="es-MX" dirty="0"/>
              <a:t> y escaneo de vulnerabilidades con SonarQube</a:t>
            </a:r>
            <a:endParaRPr lang="en-US" dirty="0"/>
          </a:p>
        </p:txBody>
      </p:sp>
      <p:sp>
        <p:nvSpPr>
          <p:cNvPr id="3" name="Marcador de contenido 2">
            <a:extLst>
              <a:ext uri="{FF2B5EF4-FFF2-40B4-BE49-F238E27FC236}">
                <a16:creationId xmlns:a16="http://schemas.microsoft.com/office/drawing/2014/main" id="{492CFEB3-244D-B4EE-3069-9D6B796EFC64}"/>
              </a:ext>
            </a:extLst>
          </p:cNvPr>
          <p:cNvSpPr>
            <a:spLocks noGrp="1"/>
          </p:cNvSpPr>
          <p:nvPr>
            <p:ph idx="1"/>
          </p:nvPr>
        </p:nvSpPr>
        <p:spPr/>
        <p:txBody>
          <a:bodyPr/>
          <a:lstStyle/>
          <a:p>
            <a:r>
              <a:rPr lang="es-MX" dirty="0" err="1"/>
              <a:t>DevSecOps</a:t>
            </a:r>
            <a:r>
              <a:rPr lang="es-MX" dirty="0"/>
              <a:t> se encarga de integrar la seguridad durante todo el ciclo de desarrollo.</a:t>
            </a:r>
          </a:p>
          <a:p>
            <a:r>
              <a:rPr lang="en-US" dirty="0"/>
              <a:t>SonarQube </a:t>
            </a:r>
            <a:r>
              <a:rPr lang="en-US" dirty="0" err="1"/>
              <a:t>analiza</a:t>
            </a:r>
            <a:r>
              <a:rPr lang="en-US" dirty="0"/>
              <a:t> </a:t>
            </a:r>
            <a:r>
              <a:rPr lang="en-US" dirty="0" err="1"/>
              <a:t>el</a:t>
            </a:r>
            <a:r>
              <a:rPr lang="en-US" dirty="0"/>
              <a:t> </a:t>
            </a:r>
            <a:r>
              <a:rPr lang="en-US" dirty="0" err="1"/>
              <a:t>codigo</a:t>
            </a:r>
            <a:r>
              <a:rPr lang="en-US" dirty="0"/>
              <a:t> </a:t>
            </a:r>
            <a:r>
              <a:rPr lang="en-US" dirty="0" err="1"/>
              <a:t>fuente</a:t>
            </a:r>
            <a:r>
              <a:rPr lang="en-US" dirty="0"/>
              <a:t> </a:t>
            </a:r>
            <a:r>
              <a:rPr lang="en-US" dirty="0" err="1"/>
              <a:t>buscando</a:t>
            </a:r>
            <a:r>
              <a:rPr lang="en-US" dirty="0"/>
              <a:t> </a:t>
            </a:r>
            <a:r>
              <a:rPr lang="en-US" dirty="0" err="1"/>
              <a:t>vulnerabilidades</a:t>
            </a:r>
            <a:r>
              <a:rPr lang="en-US" dirty="0"/>
              <a:t>.</a:t>
            </a:r>
          </a:p>
          <a:p>
            <a:r>
              <a:rPr lang="en-US" dirty="0"/>
              <a:t>Esto </a:t>
            </a:r>
            <a:r>
              <a:rPr lang="en-US" dirty="0" err="1"/>
              <a:t>permite</a:t>
            </a:r>
            <a:r>
              <a:rPr lang="en-US" dirty="0"/>
              <a:t> </a:t>
            </a:r>
            <a:r>
              <a:rPr lang="en-US" dirty="0" err="1"/>
              <a:t>corregir</a:t>
            </a:r>
            <a:r>
              <a:rPr lang="en-US" dirty="0"/>
              <a:t> </a:t>
            </a:r>
            <a:r>
              <a:rPr lang="en-US" dirty="0" err="1"/>
              <a:t>fallos</a:t>
            </a:r>
            <a:r>
              <a:rPr lang="en-US" dirty="0"/>
              <a:t> antes de </a:t>
            </a:r>
            <a:r>
              <a:rPr lang="en-US" dirty="0" err="1"/>
              <a:t>desplegar</a:t>
            </a:r>
            <a:r>
              <a:rPr lang="en-US" dirty="0"/>
              <a:t> a </a:t>
            </a:r>
            <a:r>
              <a:rPr lang="en-US" dirty="0" err="1"/>
              <a:t>producción</a:t>
            </a:r>
            <a:r>
              <a:rPr lang="en-US" dirty="0"/>
              <a:t> y </a:t>
            </a:r>
            <a:r>
              <a:rPr lang="en-US" dirty="0" err="1"/>
              <a:t>resulta</a:t>
            </a:r>
            <a:r>
              <a:rPr lang="en-US" dirty="0"/>
              <a:t> </a:t>
            </a:r>
            <a:r>
              <a:rPr lang="en-US" dirty="0" err="1"/>
              <a:t>en</a:t>
            </a:r>
            <a:r>
              <a:rPr lang="en-US" dirty="0"/>
              <a:t> </a:t>
            </a:r>
            <a:r>
              <a:rPr lang="en-US" dirty="0" err="1"/>
              <a:t>aplicaciones</a:t>
            </a:r>
            <a:r>
              <a:rPr lang="en-US" dirty="0"/>
              <a:t> </a:t>
            </a:r>
            <a:r>
              <a:rPr lang="en-US" dirty="0" err="1"/>
              <a:t>más</a:t>
            </a:r>
            <a:r>
              <a:rPr lang="en-US" dirty="0"/>
              <a:t> </a:t>
            </a:r>
            <a:r>
              <a:rPr lang="en-US" dirty="0" err="1"/>
              <a:t>seguras</a:t>
            </a:r>
            <a:r>
              <a:rPr lang="en-US" dirty="0"/>
              <a:t> que </a:t>
            </a:r>
            <a:r>
              <a:rPr lang="en-US" dirty="0" err="1"/>
              <a:t>cumplen</a:t>
            </a:r>
            <a:r>
              <a:rPr lang="en-US" dirty="0"/>
              <a:t> con </a:t>
            </a:r>
            <a:r>
              <a:rPr lang="en-US" dirty="0" err="1"/>
              <a:t>los</a:t>
            </a:r>
            <a:r>
              <a:rPr lang="en-US" dirty="0"/>
              <a:t> </a:t>
            </a:r>
            <a:r>
              <a:rPr lang="en-US" dirty="0" err="1"/>
              <a:t>estándares</a:t>
            </a:r>
            <a:r>
              <a:rPr lang="en-US" dirty="0"/>
              <a:t> de Calidad y </a:t>
            </a:r>
            <a:r>
              <a:rPr lang="en-US" dirty="0" err="1"/>
              <a:t>seguridad</a:t>
            </a:r>
            <a:r>
              <a:rPr lang="en-US" dirty="0"/>
              <a:t> </a:t>
            </a:r>
            <a:r>
              <a:rPr lang="en-US" dirty="0" err="1"/>
              <a:t>impuestos</a:t>
            </a:r>
            <a:r>
              <a:rPr lang="en-US" dirty="0"/>
              <a:t> </a:t>
            </a:r>
            <a:r>
              <a:rPr lang="en-US" dirty="0" err="1"/>
              <a:t>por</a:t>
            </a:r>
            <a:r>
              <a:rPr lang="en-US" dirty="0"/>
              <a:t> la </a:t>
            </a:r>
            <a:r>
              <a:rPr lang="en-US" dirty="0" err="1"/>
              <a:t>industria</a:t>
            </a:r>
            <a:r>
              <a:rPr lang="en-US" dirty="0"/>
              <a:t>.</a:t>
            </a:r>
          </a:p>
        </p:txBody>
      </p:sp>
    </p:spTree>
    <p:extLst>
      <p:ext uri="{BB962C8B-B14F-4D97-AF65-F5344CB8AC3E}">
        <p14:creationId xmlns:p14="http://schemas.microsoft.com/office/powerpoint/2010/main" val="33035743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4">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ítulo 1">
            <a:extLst>
              <a:ext uri="{FF2B5EF4-FFF2-40B4-BE49-F238E27FC236}">
                <a16:creationId xmlns:a16="http://schemas.microsoft.com/office/drawing/2014/main" id="{1AE32942-987C-6274-FCB6-B641DA6170E0}"/>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a:solidFill>
                  <a:srgbClr val="FFFFFF"/>
                </a:solidFill>
              </a:rPr>
              <a:t>Tarea 4: Verificar funcionalidad del sitio web</a:t>
            </a:r>
          </a:p>
        </p:txBody>
      </p:sp>
      <p:pic>
        <p:nvPicPr>
          <p:cNvPr id="25" name="Picture 4" descr="Script de ordenador en una pantalla">
            <a:extLst>
              <a:ext uri="{FF2B5EF4-FFF2-40B4-BE49-F238E27FC236}">
                <a16:creationId xmlns:a16="http://schemas.microsoft.com/office/drawing/2014/main" id="{2C0B48F9-AE37-4AB2-3976-7082460CA394}"/>
              </a:ext>
            </a:extLst>
          </p:cNvPr>
          <p:cNvPicPr>
            <a:picLocks noChangeAspect="1"/>
          </p:cNvPicPr>
          <p:nvPr/>
        </p:nvPicPr>
        <p:blipFill>
          <a:blip r:embed="rId2"/>
          <a:srcRect r="26491" b="-1"/>
          <a:stretch/>
        </p:blipFill>
        <p:spPr>
          <a:xfrm>
            <a:off x="4639733" y="10"/>
            <a:ext cx="7552266" cy="6857990"/>
          </a:xfrm>
          <a:prstGeom prst="rect">
            <a:avLst/>
          </a:prstGeom>
        </p:spPr>
      </p:pic>
      <p:sp>
        <p:nvSpPr>
          <p:cNvPr id="26" name="Rectangle 16">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28913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57D38F-FF70-E42C-8235-DDAB043D3493}"/>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2A48C91D-F20C-6E85-9B33-EA048EB8DFAB}"/>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DF23B9D9-057A-0846-F5E2-5E14E9FC18F1}"/>
              </a:ext>
            </a:extLst>
          </p:cNvPr>
          <p:cNvPicPr>
            <a:picLocks noChangeAspect="1"/>
          </p:cNvPicPr>
          <p:nvPr/>
        </p:nvPicPr>
        <p:blipFill>
          <a:blip r:embed="rId2"/>
          <a:stretch>
            <a:fillRect/>
          </a:stretch>
        </p:blipFill>
        <p:spPr>
          <a:xfrm>
            <a:off x="0" y="1042"/>
            <a:ext cx="12192000" cy="6855916"/>
          </a:xfrm>
          <a:prstGeom prst="rect">
            <a:avLst/>
          </a:prstGeom>
        </p:spPr>
      </p:pic>
    </p:spTree>
    <p:extLst>
      <p:ext uri="{BB962C8B-B14F-4D97-AF65-F5344CB8AC3E}">
        <p14:creationId xmlns:p14="http://schemas.microsoft.com/office/powerpoint/2010/main" val="2645259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Comida en una tabla">
            <a:extLst>
              <a:ext uri="{FF2B5EF4-FFF2-40B4-BE49-F238E27FC236}">
                <a16:creationId xmlns:a16="http://schemas.microsoft.com/office/drawing/2014/main" id="{CAC4F983-DAF7-2EC6-9A0B-2656C5E9001E}"/>
              </a:ext>
            </a:extLst>
          </p:cNvPr>
          <p:cNvPicPr>
            <a:picLocks noChangeAspect="1"/>
          </p:cNvPicPr>
          <p:nvPr/>
        </p:nvPicPr>
        <p:blipFill>
          <a:blip r:embed="rId2">
            <a:duotone>
              <a:schemeClr val="bg2">
                <a:shade val="45000"/>
                <a:satMod val="135000"/>
              </a:schemeClr>
              <a:prstClr val="white"/>
            </a:duotone>
            <a:alphaModFix amt="35000"/>
          </a:blip>
          <a:srcRect t="8431" b="7299"/>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2E14618-F7A6-DD51-1AA8-E93FD4D5B6DB}"/>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Gracias!</a:t>
            </a:r>
          </a:p>
        </p:txBody>
      </p:sp>
      <p:cxnSp>
        <p:nvCxnSpPr>
          <p:cNvPr id="15" name="Straight Connector 14">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988024357"/>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210</TotalTime>
  <Words>1224</Words>
  <Application>Microsoft Office PowerPoint</Application>
  <PresentationFormat>Panorámica</PresentationFormat>
  <Paragraphs>107</Paragraphs>
  <Slides>92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92</vt:i4>
      </vt:variant>
    </vt:vector>
  </HeadingPairs>
  <TitlesOfParts>
    <vt:vector size="97" baseType="lpstr">
      <vt:lpstr>Arial</vt:lpstr>
      <vt:lpstr>Calibri</vt:lpstr>
      <vt:lpstr>Calibri Light</vt:lpstr>
      <vt:lpstr>Times New Roman</vt:lpstr>
      <vt:lpstr>Retrospección</vt:lpstr>
      <vt:lpstr>Avance de Proyecto </vt:lpstr>
      <vt:lpstr>Automatización para reducir tareas manuales</vt:lpstr>
      <vt:lpstr>Automatización con Terraform, Ansible y CI/CD</vt:lpstr>
      <vt:lpstr>Colaboración Entre Desarrollo y Operaciones con Agile</vt:lpstr>
      <vt:lpstr>Colaboración Dev-Ops con Metodologías Agile</vt:lpstr>
      <vt:lpstr>Monitoreo y Metricas con AWS CloudWatch</vt:lpstr>
      <vt:lpstr>Medición y Monitoreo con AWS CloudWatch</vt:lpstr>
      <vt:lpstr>Seguridad con DevSecOps y SonarQube</vt:lpstr>
      <vt:lpstr>DevSecOps y escaneo de vulnerabilidades con SonarQube</vt:lpstr>
      <vt:lpstr>Optimización de despliegues con AWS CodePipeline</vt:lpstr>
      <vt:lpstr>Optimización de despliegues con AWS CodePipeline</vt:lpstr>
      <vt:lpstr>Pruebas Automatizadas para Mayor Confiabilidad</vt:lpstr>
      <vt:lpstr>Estabilidad Mediante Pruebas Automatizadas</vt:lpstr>
      <vt:lpstr>Alertas en CloudWatch para Respuesta Rápida</vt:lpstr>
      <vt:lpstr>Monitoreo y Alertas con CloudWatch</vt:lpstr>
      <vt:lpstr>Repositorio de GitHub</vt:lpstr>
      <vt:lpstr>Creación de Repositorio</vt:lpstr>
      <vt:lpstr>Link de Repositorio</vt:lpstr>
      <vt:lpstr>Protección de Ramas</vt:lpstr>
      <vt:lpstr>Ramas Creadas: develop será creada más adelante</vt:lpstr>
      <vt:lpstr>Edición de ReadMe y .gitignore</vt:lpstr>
      <vt:lpstr>Presentación de PowerPoint</vt:lpstr>
      <vt:lpstr>Clonación de Repositorio de Manera Local</vt:lpstr>
      <vt:lpstr>Creación de Rama develop</vt:lpstr>
      <vt:lpstr>Commits y Push</vt:lpstr>
      <vt:lpstr>Prueba de comparación de Pull Requests</vt:lpstr>
      <vt:lpstr>Crear Pull request y revisar cambios</vt:lpstr>
      <vt:lpstr>Presentación de PowerPoint</vt:lpstr>
      <vt:lpstr>Presentación de PowerPoint</vt:lpstr>
      <vt:lpstr>Laboratorio 2</vt:lpstr>
      <vt:lpstr>Tarea 1: Iniciar una instancia de EC2 mediante la Consola de Administración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Tarea 2: Inicio de sesión en el servidor bastión</vt:lpstr>
      <vt:lpstr>Presentación de PowerPoint</vt:lpstr>
      <vt:lpstr>IP Publica:</vt:lpstr>
      <vt:lpstr>Se hicieron todos los ajustes en PuTTY</vt:lpstr>
      <vt:lpstr>Presentación de PowerPoint</vt:lpstr>
      <vt:lpstr>Tarea 3: Iniciar una instancia con la CLI de AWS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DNS:</vt:lpstr>
      <vt:lpstr>Presentación de PowerPoint</vt:lpstr>
      <vt:lpstr>Presentación de PowerPoint</vt:lpstr>
      <vt:lpstr>Actividad 3:</vt:lpstr>
      <vt:lpstr>Tarea 1: Conexión a una instancia EC2 de Amazon Linux usando SSH</vt:lpstr>
      <vt:lpstr>Presentación de PowerPoint</vt:lpstr>
      <vt:lpstr>Datos:</vt:lpstr>
      <vt:lpstr>Presentación de PowerPoint</vt:lpstr>
      <vt:lpstr>Presentación de PowerPoint</vt:lpstr>
      <vt:lpstr>Tarea 2: Configurar AWS CLI</vt:lpstr>
      <vt:lpstr>Presentación de PowerPoint</vt:lpstr>
      <vt:lpstr>Presentación de PowerPoint</vt:lpstr>
      <vt:lpstr>Tarea 3: Crear una instancia EC2 usando CLI</vt:lpstr>
      <vt:lpstr>Presentación de PowerPoint</vt:lpstr>
      <vt:lpstr>Presentación de PowerPoint</vt:lpstr>
      <vt:lpstr>Presentación de PowerPoint</vt:lpstr>
      <vt:lpstr>Presentación de PowerPoint</vt:lpstr>
      <vt:lpstr>Presentación de PowerPoint</vt:lpstr>
      <vt:lpstr>Solución Problema 1:</vt:lpstr>
      <vt:lpstr>De</vt:lpstr>
      <vt:lpstr>A: </vt:lpstr>
      <vt:lpstr>Se guardaron los cambios usando Ctrl + O</vt:lpstr>
      <vt:lpstr>Presentación de PowerPoint</vt:lpstr>
      <vt:lpstr>Solución Problema 2:</vt:lpstr>
      <vt:lpstr>Presentación de PowerPoint</vt:lpstr>
      <vt:lpstr>Presentación de PowerPoint</vt:lpstr>
      <vt:lpstr>Presentación de PowerPoint</vt:lpstr>
      <vt:lpstr>Presentación de PowerPoint</vt:lpstr>
      <vt:lpstr>Solución Problema 3:</vt:lpstr>
      <vt:lpstr>Presentación de PowerPoint</vt:lpstr>
      <vt:lpstr>Ip publica : 34.229.79.95</vt:lpstr>
      <vt:lpstr>Presentación de PowerPoint</vt:lpstr>
      <vt:lpstr>Presentación de PowerPoint</vt:lpstr>
      <vt:lpstr>Presentación de PowerPoint</vt:lpstr>
      <vt:lpstr>Presentación de PowerPoint</vt:lpstr>
      <vt:lpstr>Tarea 4: Verificar funcionalidad del sitio web</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DIEGO VALDEZ MILLARES</dc:creator>
  <cp:lastModifiedBy>DIEGO VALDEZ MILLARES</cp:lastModifiedBy>
  <cp:revision>7</cp:revision>
  <dcterms:created xsi:type="dcterms:W3CDTF">2025-04-05T06:28:21Z</dcterms:created>
  <dcterms:modified xsi:type="dcterms:W3CDTF">2025-04-05T09:58:39Z</dcterms:modified>
</cp:coreProperties>
</file>